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3"/>
  </p:notesMasterIdLst>
  <p:sldIdLst>
    <p:sldId id="257" r:id="rId2"/>
  </p:sldIdLst>
  <p:sldSz cx="12801600" cy="17068800"/>
  <p:notesSz cx="8488363" cy="12341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376" userDrawn="1">
          <p15:clr>
            <a:srgbClr val="A4A3A4"/>
          </p15:clr>
        </p15:guide>
        <p15:guide id="2" pos="403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E4F0"/>
    <a:srgbClr val="FF99FF"/>
    <a:srgbClr val="D60093"/>
    <a:srgbClr val="F6A20A"/>
    <a:srgbClr val="BB73B1"/>
    <a:srgbClr val="CC00FF"/>
    <a:srgbClr val="FF8C00"/>
    <a:srgbClr val="FFFFCC"/>
    <a:srgbClr val="FFFFFF"/>
    <a:srgbClr val="FCFC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89" autoAdjust="0"/>
    <p:restoredTop sz="93818" autoAdjust="0"/>
  </p:normalViewPr>
  <p:slideViewPr>
    <p:cSldViewPr snapToGrid="0">
      <p:cViewPr>
        <p:scale>
          <a:sx n="90" d="100"/>
          <a:sy n="90" d="100"/>
        </p:scale>
        <p:origin x="1296" y="66"/>
      </p:cViewPr>
      <p:guideLst>
        <p:guide orient="horz" pos="5376"/>
        <p:guide pos="4034"/>
      </p:guideLst>
    </p:cSldViewPr>
  </p:slideViewPr>
  <p:notesTextViewPr>
    <p:cViewPr>
      <p:scale>
        <a:sx n="300" d="100"/>
        <a:sy n="3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10"/>
            <a:ext cx="3677975" cy="618964"/>
          </a:xfrm>
          <a:prstGeom prst="rect">
            <a:avLst/>
          </a:prstGeom>
        </p:spPr>
        <p:txBody>
          <a:bodyPr vert="horz" lIns="91308" tIns="45655" rIns="91308" bIns="45655" rtlCol="0"/>
          <a:lstStyle>
            <a:lvl1pPr algn="l">
              <a:defRPr sz="1200"/>
            </a:lvl1pPr>
          </a:lstStyle>
          <a:p>
            <a:endParaRPr kumimoji="1" lang="ja-JP" altLang="en-US"/>
          </a:p>
        </p:txBody>
      </p:sp>
      <p:sp>
        <p:nvSpPr>
          <p:cNvPr id="3" name="日付プレースホルダー 2"/>
          <p:cNvSpPr>
            <a:spLocks noGrp="1"/>
          </p:cNvSpPr>
          <p:nvPr>
            <p:ph type="dt" idx="1"/>
          </p:nvPr>
        </p:nvSpPr>
        <p:spPr>
          <a:xfrm>
            <a:off x="4808811" y="10"/>
            <a:ext cx="3677975" cy="618964"/>
          </a:xfrm>
          <a:prstGeom prst="rect">
            <a:avLst/>
          </a:prstGeom>
        </p:spPr>
        <p:txBody>
          <a:bodyPr vert="horz" lIns="91308" tIns="45655" rIns="91308" bIns="45655" rtlCol="0"/>
          <a:lstStyle>
            <a:lvl1pPr algn="r">
              <a:defRPr sz="1200"/>
            </a:lvl1pPr>
          </a:lstStyle>
          <a:p>
            <a:fld id="{3A9276C9-8D34-4B04-BED5-8D481505C602}" type="datetimeFigureOut">
              <a:rPr kumimoji="1" lang="ja-JP" altLang="en-US" smtClean="0"/>
              <a:t>2025/8/22</a:t>
            </a:fld>
            <a:endParaRPr kumimoji="1" lang="ja-JP" altLang="en-US"/>
          </a:p>
        </p:txBody>
      </p:sp>
      <p:sp>
        <p:nvSpPr>
          <p:cNvPr id="4" name="スライド イメージ プレースホルダー 3"/>
          <p:cNvSpPr>
            <a:spLocks noGrp="1" noRot="1" noChangeAspect="1"/>
          </p:cNvSpPr>
          <p:nvPr>
            <p:ph type="sldImg" idx="2"/>
          </p:nvPr>
        </p:nvSpPr>
        <p:spPr>
          <a:xfrm>
            <a:off x="2682875" y="1544638"/>
            <a:ext cx="3122613" cy="4162425"/>
          </a:xfrm>
          <a:prstGeom prst="rect">
            <a:avLst/>
          </a:prstGeom>
          <a:noFill/>
          <a:ln w="12700">
            <a:solidFill>
              <a:prstClr val="black"/>
            </a:solidFill>
          </a:ln>
        </p:spPr>
        <p:txBody>
          <a:bodyPr vert="horz" lIns="91308" tIns="45655" rIns="91308" bIns="45655" rtlCol="0" anchor="ctr"/>
          <a:lstStyle/>
          <a:p>
            <a:endParaRPr lang="ja-JP" altLang="en-US"/>
          </a:p>
        </p:txBody>
      </p:sp>
      <p:sp>
        <p:nvSpPr>
          <p:cNvPr id="5" name="ノート プレースホルダー 4"/>
          <p:cNvSpPr>
            <a:spLocks noGrp="1"/>
          </p:cNvSpPr>
          <p:nvPr>
            <p:ph type="body" sz="quarter" idx="3"/>
          </p:nvPr>
        </p:nvSpPr>
        <p:spPr>
          <a:xfrm>
            <a:off x="848531" y="5938901"/>
            <a:ext cx="6791325" cy="4859676"/>
          </a:xfrm>
          <a:prstGeom prst="rect">
            <a:avLst/>
          </a:prstGeom>
        </p:spPr>
        <p:txBody>
          <a:bodyPr vert="horz" lIns="91308" tIns="45655" rIns="91308" bIns="4565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11722267"/>
            <a:ext cx="3677975" cy="618964"/>
          </a:xfrm>
          <a:prstGeom prst="rect">
            <a:avLst/>
          </a:prstGeom>
        </p:spPr>
        <p:txBody>
          <a:bodyPr vert="horz" lIns="91308" tIns="45655" rIns="91308" bIns="4565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808811" y="11722267"/>
            <a:ext cx="3677975" cy="618964"/>
          </a:xfrm>
          <a:prstGeom prst="rect">
            <a:avLst/>
          </a:prstGeom>
        </p:spPr>
        <p:txBody>
          <a:bodyPr vert="horz" lIns="91308" tIns="45655" rIns="91308" bIns="45655" rtlCol="0" anchor="b"/>
          <a:lstStyle>
            <a:lvl1pPr algn="r">
              <a:defRPr sz="1200"/>
            </a:lvl1pPr>
          </a:lstStyle>
          <a:p>
            <a:fld id="{3782A4F6-7D1E-498F-A5B6-47DEE58CADAD}" type="slidenum">
              <a:rPr kumimoji="1" lang="ja-JP" altLang="en-US" smtClean="0"/>
              <a:t>‹#›</a:t>
            </a:fld>
            <a:endParaRPr kumimoji="1" lang="ja-JP" altLang="en-US"/>
          </a:p>
        </p:txBody>
      </p:sp>
    </p:spTree>
    <p:extLst>
      <p:ext uri="{BB962C8B-B14F-4D97-AF65-F5344CB8AC3E}">
        <p14:creationId xmlns:p14="http://schemas.microsoft.com/office/powerpoint/2010/main" val="2215586437"/>
      </p:ext>
    </p:extLst>
  </p:cSld>
  <p:clrMap bg1="lt1" tx1="dk1" bg2="lt2" tx2="dk2" accent1="accent1" accent2="accent2" accent3="accent3" accent4="accent4" accent5="accent5" accent6="accent6" hlink="hlink" folHlink="folHlink"/>
  <p:notesStyle>
    <a:lvl1pPr marL="0" algn="l" defTabSz="1080548" rtl="0" eaLnBrk="1" latinLnBrk="0" hangingPunct="1">
      <a:defRPr kumimoji="1" sz="1419" kern="1200">
        <a:solidFill>
          <a:schemeClr val="tx1"/>
        </a:solidFill>
        <a:latin typeface="+mn-lt"/>
        <a:ea typeface="+mn-ea"/>
        <a:cs typeface="+mn-cs"/>
      </a:defRPr>
    </a:lvl1pPr>
    <a:lvl2pPr marL="540273" algn="l" defTabSz="1080548" rtl="0" eaLnBrk="1" latinLnBrk="0" hangingPunct="1">
      <a:defRPr kumimoji="1" sz="1419" kern="1200">
        <a:solidFill>
          <a:schemeClr val="tx1"/>
        </a:solidFill>
        <a:latin typeface="+mn-lt"/>
        <a:ea typeface="+mn-ea"/>
        <a:cs typeface="+mn-cs"/>
      </a:defRPr>
    </a:lvl2pPr>
    <a:lvl3pPr marL="1080548" algn="l" defTabSz="1080548" rtl="0" eaLnBrk="1" latinLnBrk="0" hangingPunct="1">
      <a:defRPr kumimoji="1" sz="1419" kern="1200">
        <a:solidFill>
          <a:schemeClr val="tx1"/>
        </a:solidFill>
        <a:latin typeface="+mn-lt"/>
        <a:ea typeface="+mn-ea"/>
        <a:cs typeface="+mn-cs"/>
      </a:defRPr>
    </a:lvl3pPr>
    <a:lvl4pPr marL="1620822" algn="l" defTabSz="1080548" rtl="0" eaLnBrk="1" latinLnBrk="0" hangingPunct="1">
      <a:defRPr kumimoji="1" sz="1419" kern="1200">
        <a:solidFill>
          <a:schemeClr val="tx1"/>
        </a:solidFill>
        <a:latin typeface="+mn-lt"/>
        <a:ea typeface="+mn-ea"/>
        <a:cs typeface="+mn-cs"/>
      </a:defRPr>
    </a:lvl4pPr>
    <a:lvl5pPr marL="2161098" algn="l" defTabSz="1080548" rtl="0" eaLnBrk="1" latinLnBrk="0" hangingPunct="1">
      <a:defRPr kumimoji="1" sz="1419" kern="1200">
        <a:solidFill>
          <a:schemeClr val="tx1"/>
        </a:solidFill>
        <a:latin typeface="+mn-lt"/>
        <a:ea typeface="+mn-ea"/>
        <a:cs typeface="+mn-cs"/>
      </a:defRPr>
    </a:lvl5pPr>
    <a:lvl6pPr marL="2701373" algn="l" defTabSz="1080548" rtl="0" eaLnBrk="1" latinLnBrk="0" hangingPunct="1">
      <a:defRPr kumimoji="1" sz="1419" kern="1200">
        <a:solidFill>
          <a:schemeClr val="tx1"/>
        </a:solidFill>
        <a:latin typeface="+mn-lt"/>
        <a:ea typeface="+mn-ea"/>
        <a:cs typeface="+mn-cs"/>
      </a:defRPr>
    </a:lvl6pPr>
    <a:lvl7pPr marL="3241645" algn="l" defTabSz="1080548" rtl="0" eaLnBrk="1" latinLnBrk="0" hangingPunct="1">
      <a:defRPr kumimoji="1" sz="1419" kern="1200">
        <a:solidFill>
          <a:schemeClr val="tx1"/>
        </a:solidFill>
        <a:latin typeface="+mn-lt"/>
        <a:ea typeface="+mn-ea"/>
        <a:cs typeface="+mn-cs"/>
      </a:defRPr>
    </a:lvl7pPr>
    <a:lvl8pPr marL="3781923" algn="l" defTabSz="1080548" rtl="0" eaLnBrk="1" latinLnBrk="0" hangingPunct="1">
      <a:defRPr kumimoji="1" sz="1419" kern="1200">
        <a:solidFill>
          <a:schemeClr val="tx1"/>
        </a:solidFill>
        <a:latin typeface="+mn-lt"/>
        <a:ea typeface="+mn-ea"/>
        <a:cs typeface="+mn-cs"/>
      </a:defRPr>
    </a:lvl8pPr>
    <a:lvl9pPr marL="4322193" algn="l" defTabSz="1080548" rtl="0" eaLnBrk="1" latinLnBrk="0" hangingPunct="1">
      <a:defRPr kumimoji="1" sz="141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610D1-595C-CE50-3AE3-5258021C9EF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A0BD026-4C7E-A888-B205-90E7BC08D119}"/>
              </a:ext>
            </a:extLst>
          </p:cNvPr>
          <p:cNvSpPr>
            <a:spLocks noGrp="1" noRot="1" noChangeAspect="1"/>
          </p:cNvSpPr>
          <p:nvPr>
            <p:ph type="sldImg"/>
          </p:nvPr>
        </p:nvSpPr>
        <p:spPr>
          <a:xfrm>
            <a:off x="2682875" y="1544638"/>
            <a:ext cx="3122613" cy="4162425"/>
          </a:xfrm>
        </p:spPr>
      </p:sp>
      <p:sp>
        <p:nvSpPr>
          <p:cNvPr id="3" name="ノート プレースホルダー 2">
            <a:extLst>
              <a:ext uri="{FF2B5EF4-FFF2-40B4-BE49-F238E27FC236}">
                <a16:creationId xmlns:a16="http://schemas.microsoft.com/office/drawing/2014/main" id="{5AA60120-0279-4E72-4B02-6A505125BC99}"/>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F94FA50-F621-3E51-635B-285D3DE886D0}"/>
              </a:ext>
            </a:extLst>
          </p:cNvPr>
          <p:cNvSpPr>
            <a:spLocks noGrp="1"/>
          </p:cNvSpPr>
          <p:nvPr>
            <p:ph type="sldNum" sz="quarter" idx="5"/>
          </p:nvPr>
        </p:nvSpPr>
        <p:spPr/>
        <p:txBody>
          <a:bodyPr/>
          <a:lstStyle/>
          <a:p>
            <a:fld id="{3782A4F6-7D1E-498F-A5B6-47DEE58CADAD}" type="slidenum">
              <a:rPr kumimoji="1" lang="ja-JP" altLang="en-US" smtClean="0"/>
              <a:t>1</a:t>
            </a:fld>
            <a:endParaRPr kumimoji="1" lang="ja-JP" altLang="en-US"/>
          </a:p>
        </p:txBody>
      </p:sp>
    </p:spTree>
    <p:extLst>
      <p:ext uri="{BB962C8B-B14F-4D97-AF65-F5344CB8AC3E}">
        <p14:creationId xmlns:p14="http://schemas.microsoft.com/office/powerpoint/2010/main" val="986239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793437"/>
            <a:ext cx="10881360" cy="5942471"/>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8965072"/>
            <a:ext cx="9601200" cy="4121008"/>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9236AD3-9100-4A55-A49C-81BA1E88AA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1467735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236AD3-9100-4A55-A49C-81BA1E88AA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3324156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908756"/>
            <a:ext cx="2760345" cy="1446501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908756"/>
            <a:ext cx="8121015" cy="1446501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236AD3-9100-4A55-A49C-81BA1E88AA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2706456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236AD3-9100-4A55-A49C-81BA1E88AA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1017042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4255352"/>
            <a:ext cx="11041380" cy="7100145"/>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11422667"/>
            <a:ext cx="11041380" cy="3733799"/>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9236AD3-9100-4A55-A49C-81BA1E88AA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334067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4543778"/>
            <a:ext cx="5440680" cy="1082999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4543778"/>
            <a:ext cx="5440680" cy="1082999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9236AD3-9100-4A55-A49C-81BA1E88AA3D}"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1482163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908759"/>
            <a:ext cx="11041380" cy="329917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4184228"/>
            <a:ext cx="5415676" cy="2050625"/>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6234853"/>
            <a:ext cx="5415676" cy="917053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4184228"/>
            <a:ext cx="5442347" cy="2050625"/>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6234853"/>
            <a:ext cx="5442347" cy="917053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9236AD3-9100-4A55-A49C-81BA1E88AA3D}" type="datetimeFigureOut">
              <a:rPr kumimoji="1" lang="ja-JP" altLang="en-US" smtClean="0"/>
              <a:t>2025/8/22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3840080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9236AD3-9100-4A55-A49C-81BA1E88AA3D}" type="datetimeFigureOut">
              <a:rPr kumimoji="1" lang="ja-JP" altLang="en-US" smtClean="0"/>
              <a:t>2025/8/22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3340394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236AD3-9100-4A55-A49C-81BA1E88AA3D}" type="datetimeFigureOut">
              <a:rPr kumimoji="1" lang="ja-JP" altLang="en-US" smtClean="0"/>
              <a:t>2025/8/22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76524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1137920"/>
            <a:ext cx="4128849" cy="398272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2457595"/>
            <a:ext cx="6480810" cy="12129911"/>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5120640"/>
            <a:ext cx="4128849" cy="9486619"/>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9236AD3-9100-4A55-A49C-81BA1E88AA3D}"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236502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1137920"/>
            <a:ext cx="4128849" cy="398272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2457595"/>
            <a:ext cx="6480810" cy="12129911"/>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5120640"/>
            <a:ext cx="4128849" cy="9486619"/>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9236AD3-9100-4A55-A49C-81BA1E88AA3D}"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3816117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908759"/>
            <a:ext cx="11041380" cy="3299179"/>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4543778"/>
            <a:ext cx="11041380" cy="1082999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15820252"/>
            <a:ext cx="2880360" cy="908756"/>
          </a:xfrm>
          <a:prstGeom prst="rect">
            <a:avLst/>
          </a:prstGeom>
        </p:spPr>
        <p:txBody>
          <a:bodyPr vert="horz" lIns="91440" tIns="45720" rIns="91440" bIns="45720" rtlCol="0" anchor="ctr"/>
          <a:lstStyle>
            <a:lvl1pPr algn="l">
              <a:defRPr sz="1680">
                <a:solidFill>
                  <a:schemeClr val="tx1">
                    <a:tint val="75000"/>
                  </a:schemeClr>
                </a:solidFill>
              </a:defRPr>
            </a:lvl1pPr>
          </a:lstStyle>
          <a:p>
            <a:fld id="{29236AD3-9100-4A55-A49C-81BA1E88AA3D}" type="datetimeFigureOut">
              <a:rPr kumimoji="1" lang="ja-JP" altLang="en-US" smtClean="0"/>
              <a:t>2025/8/22</a:t>
            </a:fld>
            <a:endParaRPr kumimoji="1" lang="ja-JP" altLang="en-US"/>
          </a:p>
        </p:txBody>
      </p:sp>
      <p:sp>
        <p:nvSpPr>
          <p:cNvPr id="5" name="Footer Placeholder 4"/>
          <p:cNvSpPr>
            <a:spLocks noGrp="1"/>
          </p:cNvSpPr>
          <p:nvPr>
            <p:ph type="ftr" sz="quarter" idx="3"/>
          </p:nvPr>
        </p:nvSpPr>
        <p:spPr>
          <a:xfrm>
            <a:off x="4240530" y="15820252"/>
            <a:ext cx="4320540" cy="908756"/>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15820252"/>
            <a:ext cx="2880360" cy="908756"/>
          </a:xfrm>
          <a:prstGeom prst="rect">
            <a:avLst/>
          </a:prstGeom>
        </p:spPr>
        <p:txBody>
          <a:bodyPr vert="horz" lIns="91440" tIns="45720" rIns="91440" bIns="45720" rtlCol="0" anchor="ctr"/>
          <a:lstStyle>
            <a:lvl1pPr algn="r">
              <a:defRPr sz="1680">
                <a:solidFill>
                  <a:schemeClr val="tx1">
                    <a:tint val="75000"/>
                  </a:schemeClr>
                </a:solidFill>
              </a:defRPr>
            </a:lvl1pPr>
          </a:lstStyle>
          <a:p>
            <a:fld id="{C09BA4AD-6D34-4625-90EC-46109FE524ED}" type="slidenum">
              <a:rPr kumimoji="1" lang="ja-JP" altLang="en-US" smtClean="0"/>
              <a:t>‹#›</a:t>
            </a:fld>
            <a:endParaRPr kumimoji="1" lang="ja-JP" altLang="en-US"/>
          </a:p>
        </p:txBody>
      </p:sp>
    </p:spTree>
    <p:extLst>
      <p:ext uri="{BB962C8B-B14F-4D97-AF65-F5344CB8AC3E}">
        <p14:creationId xmlns:p14="http://schemas.microsoft.com/office/powerpoint/2010/main" val="258362837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tmp"/><Relationship Id="rId12" Type="http://schemas.openxmlformats.org/officeDocument/2006/relationships/image" Target="../media/image10.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C63935C-18DB-D277-C159-BC8974799F2B}"/>
            </a:ext>
          </a:extLst>
        </p:cNvPr>
        <p:cNvGrpSpPr/>
        <p:nvPr/>
      </p:nvGrpSpPr>
      <p:grpSpPr>
        <a:xfrm>
          <a:off x="0" y="0"/>
          <a:ext cx="0" cy="0"/>
          <a:chOff x="0" y="0"/>
          <a:chExt cx="0" cy="0"/>
        </a:xfrm>
      </p:grpSpPr>
      <p:pic>
        <p:nvPicPr>
          <p:cNvPr id="125" name="図 124">
            <a:extLst>
              <a:ext uri="{FF2B5EF4-FFF2-40B4-BE49-F238E27FC236}">
                <a16:creationId xmlns:a16="http://schemas.microsoft.com/office/drawing/2014/main" id="{D29D4563-3BF9-F69B-F48B-7A32C162CF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93643" y="525484"/>
            <a:ext cx="6460760" cy="1769001"/>
          </a:xfrm>
          <a:prstGeom prst="rect">
            <a:avLst/>
          </a:prstGeom>
          <a:ln>
            <a:noFill/>
          </a:ln>
          <a:effectLst>
            <a:softEdge rad="112500"/>
          </a:effectLst>
        </p:spPr>
      </p:pic>
      <p:pic>
        <p:nvPicPr>
          <p:cNvPr id="111" name="図 110">
            <a:extLst>
              <a:ext uri="{FF2B5EF4-FFF2-40B4-BE49-F238E27FC236}">
                <a16:creationId xmlns:a16="http://schemas.microsoft.com/office/drawing/2014/main" id="{FFD716C7-06FE-4025-626C-B1AA37E6DE89}"/>
              </a:ext>
            </a:extLst>
          </p:cNvPr>
          <p:cNvPicPr>
            <a:picLocks noChangeAspect="1"/>
          </p:cNvPicPr>
          <p:nvPr/>
        </p:nvPicPr>
        <p:blipFill>
          <a:blip r:embed="rId4">
            <a:extLst>
              <a:ext uri="{28A0092B-C50C-407E-A947-70E740481C1C}">
                <a14:useLocalDpi xmlns:a14="http://schemas.microsoft.com/office/drawing/2010/main" val="0"/>
              </a:ext>
            </a:extLst>
          </a:blip>
          <a:srcRect l="53807" t="3557" r="25833" b="64298"/>
          <a:stretch>
            <a:fillRect/>
          </a:stretch>
        </p:blipFill>
        <p:spPr>
          <a:xfrm>
            <a:off x="6561202" y="9438503"/>
            <a:ext cx="502607" cy="594277"/>
          </a:xfrm>
          <a:prstGeom prst="rect">
            <a:avLst/>
          </a:prstGeom>
        </p:spPr>
      </p:pic>
      <p:pic>
        <p:nvPicPr>
          <p:cNvPr id="110" name="図 109">
            <a:extLst>
              <a:ext uri="{FF2B5EF4-FFF2-40B4-BE49-F238E27FC236}">
                <a16:creationId xmlns:a16="http://schemas.microsoft.com/office/drawing/2014/main" id="{A1C766BF-BAD7-AB56-7A32-E6C1BD9F3CCE}"/>
              </a:ext>
            </a:extLst>
          </p:cNvPr>
          <p:cNvPicPr>
            <a:picLocks noChangeAspect="1"/>
          </p:cNvPicPr>
          <p:nvPr/>
        </p:nvPicPr>
        <p:blipFill>
          <a:blip r:embed="rId4">
            <a:extLst>
              <a:ext uri="{28A0092B-C50C-407E-A947-70E740481C1C}">
                <a14:useLocalDpi xmlns:a14="http://schemas.microsoft.com/office/drawing/2010/main" val="0"/>
              </a:ext>
            </a:extLst>
          </a:blip>
          <a:srcRect l="53807" t="3557" r="25833" b="64298"/>
          <a:stretch>
            <a:fillRect/>
          </a:stretch>
        </p:blipFill>
        <p:spPr>
          <a:xfrm>
            <a:off x="6561200" y="8369393"/>
            <a:ext cx="502607" cy="594277"/>
          </a:xfrm>
          <a:prstGeom prst="rect">
            <a:avLst/>
          </a:prstGeom>
        </p:spPr>
      </p:pic>
      <p:pic>
        <p:nvPicPr>
          <p:cNvPr id="109" name="図 108">
            <a:extLst>
              <a:ext uri="{FF2B5EF4-FFF2-40B4-BE49-F238E27FC236}">
                <a16:creationId xmlns:a16="http://schemas.microsoft.com/office/drawing/2014/main" id="{5ACC91FE-4F2E-5140-7B78-A5FD66ABA8CC}"/>
              </a:ext>
            </a:extLst>
          </p:cNvPr>
          <p:cNvPicPr>
            <a:picLocks noChangeAspect="1"/>
          </p:cNvPicPr>
          <p:nvPr/>
        </p:nvPicPr>
        <p:blipFill>
          <a:blip r:embed="rId4">
            <a:extLst>
              <a:ext uri="{28A0092B-C50C-407E-A947-70E740481C1C}">
                <a14:useLocalDpi xmlns:a14="http://schemas.microsoft.com/office/drawing/2010/main" val="0"/>
              </a:ext>
            </a:extLst>
          </a:blip>
          <a:srcRect l="53807" t="3557" r="25833" b="64298"/>
          <a:stretch>
            <a:fillRect/>
          </a:stretch>
        </p:blipFill>
        <p:spPr>
          <a:xfrm>
            <a:off x="6561201" y="6939718"/>
            <a:ext cx="502607" cy="594277"/>
          </a:xfrm>
          <a:prstGeom prst="rect">
            <a:avLst/>
          </a:prstGeom>
        </p:spPr>
      </p:pic>
      <p:pic>
        <p:nvPicPr>
          <p:cNvPr id="89" name="図 88">
            <a:extLst>
              <a:ext uri="{FF2B5EF4-FFF2-40B4-BE49-F238E27FC236}">
                <a16:creationId xmlns:a16="http://schemas.microsoft.com/office/drawing/2014/main" id="{C77CFBC0-3ECA-6AFE-D7C0-6CA43933EF01}"/>
              </a:ext>
            </a:extLst>
          </p:cNvPr>
          <p:cNvPicPr>
            <a:picLocks noChangeAspect="1"/>
          </p:cNvPicPr>
          <p:nvPr/>
        </p:nvPicPr>
        <p:blipFill>
          <a:blip r:embed="rId5">
            <a:extLst>
              <a:ext uri="{28A0092B-C50C-407E-A947-70E740481C1C}">
                <a14:useLocalDpi xmlns:a14="http://schemas.microsoft.com/office/drawing/2010/main" val="0"/>
              </a:ext>
            </a:extLst>
          </a:blip>
          <a:srcRect l="9212" t="6831" r="9466" b="6192"/>
          <a:stretch>
            <a:fillRect/>
          </a:stretch>
        </p:blipFill>
        <p:spPr>
          <a:xfrm rot="926504">
            <a:off x="5668600" y="8667829"/>
            <a:ext cx="604040" cy="484892"/>
          </a:xfrm>
          <a:prstGeom prst="rect">
            <a:avLst/>
          </a:prstGeom>
        </p:spPr>
      </p:pic>
      <p:pic>
        <p:nvPicPr>
          <p:cNvPr id="92" name="図 91">
            <a:extLst>
              <a:ext uri="{FF2B5EF4-FFF2-40B4-BE49-F238E27FC236}">
                <a16:creationId xmlns:a16="http://schemas.microsoft.com/office/drawing/2014/main" id="{D7499C5B-F02D-7270-E022-54D4264513BA}"/>
              </a:ext>
            </a:extLst>
          </p:cNvPr>
          <p:cNvPicPr>
            <a:picLocks noChangeAspect="1"/>
          </p:cNvPicPr>
          <p:nvPr/>
        </p:nvPicPr>
        <p:blipFill>
          <a:blip r:embed="rId6">
            <a:extLst>
              <a:ext uri="{28A0092B-C50C-407E-A947-70E740481C1C}">
                <a14:useLocalDpi xmlns:a14="http://schemas.microsoft.com/office/drawing/2010/main" val="0"/>
              </a:ext>
            </a:extLst>
          </a:blip>
          <a:srcRect l="18839" t="13125" r="12163" b="12768"/>
          <a:stretch>
            <a:fillRect/>
          </a:stretch>
        </p:blipFill>
        <p:spPr>
          <a:xfrm rot="20891080">
            <a:off x="88259" y="8690301"/>
            <a:ext cx="617542" cy="497827"/>
          </a:xfrm>
          <a:prstGeom prst="rect">
            <a:avLst/>
          </a:prstGeom>
        </p:spPr>
      </p:pic>
      <p:sp>
        <p:nvSpPr>
          <p:cNvPr id="4" name="テキスト ボックス 3">
            <a:extLst>
              <a:ext uri="{FF2B5EF4-FFF2-40B4-BE49-F238E27FC236}">
                <a16:creationId xmlns:a16="http://schemas.microsoft.com/office/drawing/2014/main" id="{03099B70-C459-4B61-79E4-D5838C4F5FE6}"/>
              </a:ext>
            </a:extLst>
          </p:cNvPr>
          <p:cNvSpPr txBox="1"/>
          <p:nvPr/>
        </p:nvSpPr>
        <p:spPr>
          <a:xfrm>
            <a:off x="204330" y="90985"/>
            <a:ext cx="12360888" cy="400110"/>
          </a:xfrm>
          <a:prstGeom prst="rect">
            <a:avLst/>
          </a:prstGeom>
          <a:noFill/>
        </p:spPr>
        <p:txBody>
          <a:bodyPr wrap="square" rtlCol="0">
            <a:spAutoFit/>
          </a:bodyPr>
          <a:lstStyle/>
          <a:p>
            <a:r>
              <a:rPr kumimoji="1" lang="ja-JP" altLang="en-US" sz="2000" b="1" dirty="0"/>
              <a:t>　第</a:t>
            </a:r>
            <a:r>
              <a:rPr kumimoji="1" lang="en-US" altLang="ja-JP" sz="2000" b="1" dirty="0"/>
              <a:t>9</a:t>
            </a:r>
            <a:r>
              <a:rPr kumimoji="1" lang="ja-JP" altLang="en-US" sz="2000" b="1" dirty="0"/>
              <a:t>号　　　　　　　　　　　　　　トレーニングスタジオ長谷　　　　　　　　　　　令和</a:t>
            </a:r>
            <a:r>
              <a:rPr kumimoji="1" lang="en-US" altLang="ja-JP" sz="2000" b="1" dirty="0"/>
              <a:t>7</a:t>
            </a:r>
            <a:r>
              <a:rPr kumimoji="1" lang="ja-JP" altLang="en-US" sz="2000" b="1" dirty="0"/>
              <a:t>年</a:t>
            </a:r>
            <a:r>
              <a:rPr kumimoji="1" lang="en-US" altLang="ja-JP" sz="2000" b="1" dirty="0"/>
              <a:t>9</a:t>
            </a:r>
            <a:r>
              <a:rPr kumimoji="1" lang="ja-JP" altLang="en-US" sz="2000" b="1" dirty="0"/>
              <a:t>月</a:t>
            </a:r>
            <a:r>
              <a:rPr kumimoji="1" lang="en-US" altLang="ja-JP" sz="2000" b="1" dirty="0"/>
              <a:t>1</a:t>
            </a:r>
            <a:r>
              <a:rPr kumimoji="1" lang="ja-JP" altLang="en-US" sz="2000" b="1" dirty="0"/>
              <a:t>日</a:t>
            </a:r>
          </a:p>
        </p:txBody>
      </p:sp>
      <p:sp>
        <p:nvSpPr>
          <p:cNvPr id="5" name="正方形/長方形 4">
            <a:extLst>
              <a:ext uri="{FF2B5EF4-FFF2-40B4-BE49-F238E27FC236}">
                <a16:creationId xmlns:a16="http://schemas.microsoft.com/office/drawing/2014/main" id="{94D28549-0A88-F393-D6B7-868701D48CA0}"/>
              </a:ext>
            </a:extLst>
          </p:cNvPr>
          <p:cNvSpPr/>
          <p:nvPr/>
        </p:nvSpPr>
        <p:spPr>
          <a:xfrm>
            <a:off x="37870" y="533519"/>
            <a:ext cx="6197009" cy="1798252"/>
          </a:xfrm>
          <a:prstGeom prst="rect">
            <a:avLst/>
          </a:prstGeom>
          <a:solidFill>
            <a:srgbClr val="FFFFCC"/>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39" dirty="0">
              <a:solidFill>
                <a:schemeClr val="accent2">
                  <a:lumMod val="50000"/>
                </a:schemeClr>
              </a:solidFill>
            </a:endParaRPr>
          </a:p>
        </p:txBody>
      </p:sp>
      <p:sp>
        <p:nvSpPr>
          <p:cNvPr id="6" name="テキスト ボックス 5">
            <a:extLst>
              <a:ext uri="{FF2B5EF4-FFF2-40B4-BE49-F238E27FC236}">
                <a16:creationId xmlns:a16="http://schemas.microsoft.com/office/drawing/2014/main" id="{68E7EAB6-B3E0-606E-2553-32BEEFE938E9}"/>
              </a:ext>
            </a:extLst>
          </p:cNvPr>
          <p:cNvSpPr txBox="1"/>
          <p:nvPr/>
        </p:nvSpPr>
        <p:spPr>
          <a:xfrm>
            <a:off x="511651" y="583545"/>
            <a:ext cx="5781851" cy="1015663"/>
          </a:xfrm>
          <a:prstGeom prst="rect">
            <a:avLst/>
          </a:prstGeom>
          <a:noFill/>
        </p:spPr>
        <p:txBody>
          <a:bodyPr wrap="square" rtlCol="0">
            <a:spAutoFit/>
          </a:bodyPr>
          <a:lstStyle/>
          <a:p>
            <a:r>
              <a:rPr kumimoji="1" lang="ja-JP" altLang="en-US" sz="5800" b="1" dirty="0">
                <a:solidFill>
                  <a:schemeClr val="accent2">
                    <a:lumMod val="50000"/>
                  </a:schemeClr>
                </a:solidFill>
                <a:latin typeface="HG丸ｺﾞｼｯｸM-PRO" panose="020F0600000000000000" pitchFamily="50" charset="-128"/>
                <a:ea typeface="HG丸ｺﾞｼｯｸM-PRO" panose="020F0600000000000000" pitchFamily="50" charset="-128"/>
              </a:rPr>
              <a:t>トレスタプレス</a:t>
            </a:r>
          </a:p>
        </p:txBody>
      </p:sp>
      <p:sp>
        <p:nvSpPr>
          <p:cNvPr id="13" name="四角形: 角を丸くする 12">
            <a:extLst>
              <a:ext uri="{FF2B5EF4-FFF2-40B4-BE49-F238E27FC236}">
                <a16:creationId xmlns:a16="http://schemas.microsoft.com/office/drawing/2014/main" id="{A2000F00-2624-4F67-BF71-A38E91BF8A27}"/>
              </a:ext>
            </a:extLst>
          </p:cNvPr>
          <p:cNvSpPr/>
          <p:nvPr/>
        </p:nvSpPr>
        <p:spPr>
          <a:xfrm>
            <a:off x="6284318" y="480829"/>
            <a:ext cx="6479411" cy="1850941"/>
          </a:xfrm>
          <a:prstGeom prst="roundRect">
            <a:avLst/>
          </a:prstGeom>
          <a:noFill/>
          <a:ln>
            <a:solidFill>
              <a:srgbClr val="7030A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39"/>
          </a:p>
        </p:txBody>
      </p:sp>
      <p:sp>
        <p:nvSpPr>
          <p:cNvPr id="14" name="四角形: 角を丸くする 13">
            <a:extLst>
              <a:ext uri="{FF2B5EF4-FFF2-40B4-BE49-F238E27FC236}">
                <a16:creationId xmlns:a16="http://schemas.microsoft.com/office/drawing/2014/main" id="{D71B4396-5362-2F04-4252-74B536879CC7}"/>
              </a:ext>
            </a:extLst>
          </p:cNvPr>
          <p:cNvSpPr/>
          <p:nvPr/>
        </p:nvSpPr>
        <p:spPr>
          <a:xfrm>
            <a:off x="15670" y="14555881"/>
            <a:ext cx="8947451" cy="2469107"/>
          </a:xfrm>
          <a:prstGeom prst="roundRect">
            <a:avLst/>
          </a:prstGeom>
          <a:noFill/>
          <a:ln>
            <a:solidFill>
              <a:srgbClr val="FF8C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39"/>
          </a:p>
        </p:txBody>
      </p:sp>
      <p:graphicFrame>
        <p:nvGraphicFramePr>
          <p:cNvPr id="15" name="表 14">
            <a:extLst>
              <a:ext uri="{FF2B5EF4-FFF2-40B4-BE49-F238E27FC236}">
                <a16:creationId xmlns:a16="http://schemas.microsoft.com/office/drawing/2014/main" id="{FA1D78F5-A54A-456C-164E-95BBF897D23D}"/>
              </a:ext>
            </a:extLst>
          </p:cNvPr>
          <p:cNvGraphicFramePr>
            <a:graphicFrameLocks noGrp="1"/>
          </p:cNvGraphicFramePr>
          <p:nvPr>
            <p:extLst>
              <p:ext uri="{D42A27DB-BD31-4B8C-83A1-F6EECF244321}">
                <p14:modId xmlns:p14="http://schemas.microsoft.com/office/powerpoint/2010/main" val="257153987"/>
              </p:ext>
            </p:extLst>
          </p:nvPr>
        </p:nvGraphicFramePr>
        <p:xfrm>
          <a:off x="1032297" y="14698793"/>
          <a:ext cx="7741542" cy="1577334"/>
        </p:xfrm>
        <a:graphic>
          <a:graphicData uri="http://schemas.openxmlformats.org/drawingml/2006/table">
            <a:tbl>
              <a:tblPr firstRow="1" bandRow="1">
                <a:tableStyleId>{5C22544A-7EE6-4342-B048-85BDC9FD1C3A}</a:tableStyleId>
              </a:tblPr>
              <a:tblGrid>
                <a:gridCol w="1573042">
                  <a:extLst>
                    <a:ext uri="{9D8B030D-6E8A-4147-A177-3AD203B41FA5}">
                      <a16:colId xmlns:a16="http://schemas.microsoft.com/office/drawing/2014/main" val="2077650727"/>
                    </a:ext>
                  </a:extLst>
                </a:gridCol>
                <a:gridCol w="1535943">
                  <a:extLst>
                    <a:ext uri="{9D8B030D-6E8A-4147-A177-3AD203B41FA5}">
                      <a16:colId xmlns:a16="http://schemas.microsoft.com/office/drawing/2014/main" val="903174865"/>
                    </a:ext>
                  </a:extLst>
                </a:gridCol>
                <a:gridCol w="1522125">
                  <a:extLst>
                    <a:ext uri="{9D8B030D-6E8A-4147-A177-3AD203B41FA5}">
                      <a16:colId xmlns:a16="http://schemas.microsoft.com/office/drawing/2014/main" val="1100324075"/>
                    </a:ext>
                  </a:extLst>
                </a:gridCol>
                <a:gridCol w="1569399">
                  <a:extLst>
                    <a:ext uri="{9D8B030D-6E8A-4147-A177-3AD203B41FA5}">
                      <a16:colId xmlns:a16="http://schemas.microsoft.com/office/drawing/2014/main" val="4035734436"/>
                    </a:ext>
                  </a:extLst>
                </a:gridCol>
                <a:gridCol w="1541033">
                  <a:extLst>
                    <a:ext uri="{9D8B030D-6E8A-4147-A177-3AD203B41FA5}">
                      <a16:colId xmlns:a16="http://schemas.microsoft.com/office/drawing/2014/main" val="2896123630"/>
                    </a:ext>
                  </a:extLst>
                </a:gridCol>
              </a:tblGrid>
              <a:tr h="228597">
                <a:tc>
                  <a:txBody>
                    <a:bodyPr/>
                    <a:lstStyle/>
                    <a:p>
                      <a:pPr algn="ctr"/>
                      <a:r>
                        <a:rPr kumimoji="1" lang="ja-JP" altLang="en-US" sz="1800" dirty="0">
                          <a:solidFill>
                            <a:schemeClr val="tx1"/>
                          </a:solidFill>
                        </a:rPr>
                        <a:t>月</a:t>
                      </a: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dirty="0">
                          <a:solidFill>
                            <a:schemeClr val="tx1"/>
                          </a:solidFill>
                        </a:rPr>
                        <a:t>火</a:t>
                      </a: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dirty="0">
                          <a:solidFill>
                            <a:schemeClr val="tx1"/>
                          </a:solidFill>
                        </a:rPr>
                        <a:t>水</a:t>
                      </a: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dirty="0">
                          <a:solidFill>
                            <a:schemeClr val="tx1"/>
                          </a:solidFill>
                        </a:rPr>
                        <a:t>木</a:t>
                      </a: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dirty="0">
                          <a:solidFill>
                            <a:schemeClr val="tx1"/>
                          </a:solidFill>
                        </a:rPr>
                        <a:t>金</a:t>
                      </a: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2999346"/>
                  </a:ext>
                </a:extLst>
              </a:tr>
              <a:tr h="388617">
                <a:tc>
                  <a:txBody>
                    <a:bodyPr/>
                    <a:lstStyle/>
                    <a:p>
                      <a:pPr algn="ctr"/>
                      <a:r>
                        <a:rPr kumimoji="1" lang="ja-JP" altLang="en-US" sz="1800" dirty="0">
                          <a:solidFill>
                            <a:schemeClr val="tx1"/>
                          </a:solidFill>
                        </a:rPr>
                        <a:t>要支援</a:t>
                      </a:r>
                      <a:endParaRPr kumimoji="1" lang="en-US" altLang="ja-JP" sz="1800" dirty="0">
                        <a:solidFill>
                          <a:schemeClr val="tx1"/>
                        </a:solidFill>
                      </a:endParaRPr>
                    </a:p>
                    <a:p>
                      <a:pPr algn="ctr"/>
                      <a:r>
                        <a:rPr kumimoji="1" lang="en-US" altLang="ja-JP" sz="1800" dirty="0">
                          <a:solidFill>
                            <a:schemeClr val="tx1"/>
                          </a:solidFill>
                        </a:rPr>
                        <a:t>10:00</a:t>
                      </a:r>
                      <a:r>
                        <a:rPr kumimoji="1" lang="ja-JP" altLang="en-US" sz="1800" dirty="0">
                          <a:solidFill>
                            <a:schemeClr val="tx1"/>
                          </a:solidFill>
                        </a:rPr>
                        <a:t>～</a:t>
                      </a:r>
                      <a:r>
                        <a:rPr kumimoji="1" lang="en-US" altLang="ja-JP" sz="1800" dirty="0">
                          <a:solidFill>
                            <a:schemeClr val="tx1"/>
                          </a:solidFill>
                        </a:rPr>
                        <a:t>12:00</a:t>
                      </a: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800" dirty="0">
                          <a:solidFill>
                            <a:schemeClr val="tx1"/>
                          </a:solidFill>
                        </a:rPr>
                        <a:t>要介護</a:t>
                      </a:r>
                      <a:endParaRPr kumimoji="1" lang="en-US" altLang="ja-JP" sz="1800" dirty="0">
                        <a:solidFill>
                          <a:schemeClr val="tx1"/>
                        </a:solidFill>
                      </a:endParaRPr>
                    </a:p>
                    <a:p>
                      <a:pPr algn="ctr"/>
                      <a:r>
                        <a:rPr kumimoji="1" lang="en-US" altLang="ja-JP" sz="1800" dirty="0">
                          <a:solidFill>
                            <a:schemeClr val="tx1"/>
                          </a:solidFill>
                        </a:rPr>
                        <a:t>9:00</a:t>
                      </a:r>
                      <a:r>
                        <a:rPr kumimoji="1" lang="ja-JP" altLang="en-US" sz="1800" dirty="0">
                          <a:solidFill>
                            <a:schemeClr val="tx1"/>
                          </a:solidFill>
                        </a:rPr>
                        <a:t>～</a:t>
                      </a:r>
                      <a:r>
                        <a:rPr kumimoji="1" lang="en-US" altLang="ja-JP" sz="1800" dirty="0">
                          <a:solidFill>
                            <a:schemeClr val="tx1"/>
                          </a:solidFill>
                        </a:rPr>
                        <a:t>12:00</a:t>
                      </a:r>
                      <a:endParaRPr kumimoji="1" lang="ja-JP" altLang="en-US" sz="1800" dirty="0">
                        <a:solidFill>
                          <a:schemeClr val="tx1"/>
                        </a:solidFill>
                      </a:endParaRP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ctr"/>
                      <a:r>
                        <a:rPr kumimoji="1" lang="ja-JP" altLang="en-US" sz="1800" dirty="0">
                          <a:solidFill>
                            <a:schemeClr val="tx1"/>
                          </a:solidFill>
                        </a:rPr>
                        <a:t>要介護</a:t>
                      </a:r>
                      <a:endParaRPr kumimoji="1" lang="en-US" altLang="ja-JP" sz="1800" dirty="0">
                        <a:solidFill>
                          <a:schemeClr val="tx1"/>
                        </a:solidFill>
                      </a:endParaRPr>
                    </a:p>
                    <a:p>
                      <a:pPr algn="ctr"/>
                      <a:r>
                        <a:rPr kumimoji="1" lang="en-US" altLang="ja-JP" sz="1800" dirty="0">
                          <a:solidFill>
                            <a:schemeClr val="tx1"/>
                          </a:solidFill>
                        </a:rPr>
                        <a:t>9:00</a:t>
                      </a:r>
                      <a:r>
                        <a:rPr kumimoji="1" lang="ja-JP" altLang="en-US" sz="1800" dirty="0">
                          <a:solidFill>
                            <a:schemeClr val="tx1"/>
                          </a:solidFill>
                        </a:rPr>
                        <a:t>～</a:t>
                      </a:r>
                      <a:r>
                        <a:rPr kumimoji="1" lang="en-US" altLang="ja-JP" sz="1800" dirty="0">
                          <a:solidFill>
                            <a:schemeClr val="tx1"/>
                          </a:solidFill>
                        </a:rPr>
                        <a:t>12:00</a:t>
                      </a:r>
                      <a:endParaRPr kumimoji="1" lang="ja-JP" altLang="en-US" sz="1800" dirty="0">
                        <a:solidFill>
                          <a:schemeClr val="tx1"/>
                        </a:solidFill>
                      </a:endParaRP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ctr"/>
                      <a:r>
                        <a:rPr kumimoji="1" lang="ja-JP" altLang="en-US" sz="1800" dirty="0">
                          <a:solidFill>
                            <a:schemeClr val="tx1"/>
                          </a:solidFill>
                        </a:rPr>
                        <a:t>要介護</a:t>
                      </a:r>
                      <a:endParaRPr kumimoji="1" lang="en-US" altLang="ja-JP" sz="1800" dirty="0">
                        <a:solidFill>
                          <a:schemeClr val="tx1"/>
                        </a:solidFill>
                      </a:endParaRPr>
                    </a:p>
                    <a:p>
                      <a:pPr algn="ctr"/>
                      <a:r>
                        <a:rPr kumimoji="1" lang="en-US" altLang="ja-JP" sz="1800" dirty="0">
                          <a:solidFill>
                            <a:schemeClr val="tx1"/>
                          </a:solidFill>
                        </a:rPr>
                        <a:t>9:00</a:t>
                      </a:r>
                      <a:r>
                        <a:rPr kumimoji="1" lang="ja-JP" altLang="en-US" sz="1800" dirty="0">
                          <a:solidFill>
                            <a:schemeClr val="tx1"/>
                          </a:solidFill>
                        </a:rPr>
                        <a:t>～</a:t>
                      </a:r>
                      <a:r>
                        <a:rPr kumimoji="1" lang="en-US" altLang="ja-JP" sz="1800" dirty="0">
                          <a:solidFill>
                            <a:schemeClr val="tx1"/>
                          </a:solidFill>
                        </a:rPr>
                        <a:t>12:00</a:t>
                      </a:r>
                      <a:endParaRPr kumimoji="1" lang="ja-JP" altLang="en-US" sz="1800" dirty="0">
                        <a:solidFill>
                          <a:schemeClr val="tx1"/>
                        </a:solidFill>
                      </a:endParaRP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ctr"/>
                      <a:r>
                        <a:rPr kumimoji="1" lang="ja-JP" altLang="en-US" sz="1800" dirty="0">
                          <a:solidFill>
                            <a:schemeClr val="tx1"/>
                          </a:solidFill>
                        </a:rPr>
                        <a:t>要介護</a:t>
                      </a:r>
                      <a:endParaRPr kumimoji="1" lang="en-US" altLang="ja-JP" sz="1800" dirty="0">
                        <a:solidFill>
                          <a:schemeClr val="tx1"/>
                        </a:solidFill>
                      </a:endParaRPr>
                    </a:p>
                    <a:p>
                      <a:pPr algn="ctr"/>
                      <a:r>
                        <a:rPr kumimoji="1" lang="en-US" altLang="ja-JP" sz="1800" dirty="0">
                          <a:solidFill>
                            <a:schemeClr val="tx1"/>
                          </a:solidFill>
                        </a:rPr>
                        <a:t>9:00</a:t>
                      </a:r>
                      <a:r>
                        <a:rPr kumimoji="1" lang="ja-JP" altLang="en-US" sz="1800" dirty="0">
                          <a:solidFill>
                            <a:schemeClr val="tx1"/>
                          </a:solidFill>
                        </a:rPr>
                        <a:t>～</a:t>
                      </a:r>
                      <a:r>
                        <a:rPr kumimoji="1" lang="en-US" altLang="ja-JP" sz="1800" dirty="0">
                          <a:solidFill>
                            <a:schemeClr val="tx1"/>
                          </a:solidFill>
                        </a:rPr>
                        <a:t>12:00</a:t>
                      </a:r>
                      <a:endParaRPr kumimoji="1" lang="ja-JP" altLang="en-US" sz="1800" dirty="0">
                        <a:solidFill>
                          <a:schemeClr val="tx1"/>
                        </a:solidFill>
                      </a:endParaRP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224418221"/>
                  </a:ext>
                </a:extLst>
              </a:tr>
              <a:tr h="408039">
                <a:tc>
                  <a:txBody>
                    <a:bodyPr/>
                    <a:lstStyle/>
                    <a:p>
                      <a:pPr algn="ctr"/>
                      <a:r>
                        <a:rPr kumimoji="1" lang="ja-JP" altLang="en-US" sz="1800" dirty="0">
                          <a:solidFill>
                            <a:schemeClr val="tx1"/>
                          </a:solidFill>
                        </a:rPr>
                        <a:t>要支援</a:t>
                      </a:r>
                      <a:endParaRPr kumimoji="1" lang="en-US" altLang="ja-JP" sz="1800" dirty="0">
                        <a:solidFill>
                          <a:schemeClr val="tx1"/>
                        </a:solidFill>
                      </a:endParaRPr>
                    </a:p>
                    <a:p>
                      <a:pPr algn="ctr"/>
                      <a:r>
                        <a:rPr kumimoji="1" lang="en-US" altLang="ja-JP" sz="1800" dirty="0">
                          <a:solidFill>
                            <a:schemeClr val="tx1"/>
                          </a:solidFill>
                        </a:rPr>
                        <a:t>13:30</a:t>
                      </a:r>
                      <a:r>
                        <a:rPr kumimoji="1" lang="ja-JP" altLang="en-US" sz="1800" dirty="0">
                          <a:solidFill>
                            <a:schemeClr val="tx1"/>
                          </a:solidFill>
                        </a:rPr>
                        <a:t>～</a:t>
                      </a:r>
                      <a:r>
                        <a:rPr kumimoji="1" lang="en-US" altLang="ja-JP" sz="1800" dirty="0">
                          <a:solidFill>
                            <a:schemeClr val="tx1"/>
                          </a:solidFill>
                        </a:rPr>
                        <a:t>15:30</a:t>
                      </a: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800" dirty="0">
                          <a:solidFill>
                            <a:schemeClr val="tx1"/>
                          </a:solidFill>
                        </a:rPr>
                        <a:t>要支援</a:t>
                      </a:r>
                      <a:endParaRPr kumimoji="1" lang="en-US" altLang="ja-JP" sz="1800" dirty="0">
                        <a:solidFill>
                          <a:schemeClr val="tx1"/>
                        </a:solidFill>
                      </a:endParaRPr>
                    </a:p>
                    <a:p>
                      <a:pPr algn="ctr"/>
                      <a:r>
                        <a:rPr kumimoji="1" lang="en-US" altLang="ja-JP" sz="1800" dirty="0">
                          <a:solidFill>
                            <a:schemeClr val="tx1"/>
                          </a:solidFill>
                        </a:rPr>
                        <a:t>13:30</a:t>
                      </a:r>
                      <a:r>
                        <a:rPr kumimoji="1" lang="ja-JP" altLang="en-US" sz="1800" dirty="0">
                          <a:solidFill>
                            <a:schemeClr val="tx1"/>
                          </a:solidFill>
                        </a:rPr>
                        <a:t>～</a:t>
                      </a:r>
                      <a:r>
                        <a:rPr kumimoji="1" lang="en-US" altLang="ja-JP" sz="1800" dirty="0">
                          <a:solidFill>
                            <a:schemeClr val="tx1"/>
                          </a:solidFill>
                        </a:rPr>
                        <a:t>15:30</a:t>
                      </a: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800" dirty="0">
                          <a:solidFill>
                            <a:schemeClr val="tx1"/>
                          </a:solidFill>
                        </a:rPr>
                        <a:t>要支援</a:t>
                      </a:r>
                      <a:endParaRPr kumimoji="1" lang="en-US" altLang="ja-JP" sz="1800" dirty="0">
                        <a:solidFill>
                          <a:schemeClr val="tx1"/>
                        </a:solidFill>
                      </a:endParaRPr>
                    </a:p>
                    <a:p>
                      <a:pPr algn="ctr"/>
                      <a:r>
                        <a:rPr kumimoji="1" lang="en-US" altLang="ja-JP" sz="1800" dirty="0">
                          <a:solidFill>
                            <a:schemeClr val="tx1"/>
                          </a:solidFill>
                        </a:rPr>
                        <a:t>13:30</a:t>
                      </a:r>
                      <a:r>
                        <a:rPr kumimoji="1" lang="ja-JP" altLang="en-US" sz="1800" dirty="0">
                          <a:solidFill>
                            <a:schemeClr val="tx1"/>
                          </a:solidFill>
                        </a:rPr>
                        <a:t>～</a:t>
                      </a:r>
                      <a:r>
                        <a:rPr kumimoji="1" lang="en-US" altLang="ja-JP" sz="1800" dirty="0">
                          <a:solidFill>
                            <a:schemeClr val="tx1"/>
                          </a:solidFill>
                        </a:rPr>
                        <a:t>15:30</a:t>
                      </a:r>
                      <a:endParaRPr kumimoji="1" lang="ja-JP" altLang="en-US" sz="1800" dirty="0">
                        <a:solidFill>
                          <a:schemeClr val="tx1"/>
                        </a:solidFill>
                      </a:endParaRP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800" dirty="0">
                          <a:solidFill>
                            <a:schemeClr val="tx1"/>
                          </a:solidFill>
                        </a:rPr>
                        <a:t>要支援</a:t>
                      </a:r>
                      <a:endParaRPr kumimoji="1" lang="en-US" altLang="ja-JP" sz="1800" dirty="0">
                        <a:solidFill>
                          <a:schemeClr val="tx1"/>
                        </a:solidFill>
                      </a:endParaRPr>
                    </a:p>
                    <a:p>
                      <a:pPr algn="ctr"/>
                      <a:r>
                        <a:rPr kumimoji="1" lang="en-US" altLang="ja-JP" sz="1800" dirty="0">
                          <a:solidFill>
                            <a:schemeClr val="tx1"/>
                          </a:solidFill>
                        </a:rPr>
                        <a:t>13:30</a:t>
                      </a:r>
                      <a:r>
                        <a:rPr kumimoji="1" lang="ja-JP" altLang="en-US" sz="1800" dirty="0">
                          <a:solidFill>
                            <a:schemeClr val="tx1"/>
                          </a:solidFill>
                        </a:rPr>
                        <a:t>～</a:t>
                      </a:r>
                      <a:r>
                        <a:rPr kumimoji="1" lang="en-US" altLang="ja-JP" sz="1800" dirty="0">
                          <a:solidFill>
                            <a:schemeClr val="tx1"/>
                          </a:solidFill>
                        </a:rPr>
                        <a:t>15:30</a:t>
                      </a:r>
                      <a:endParaRPr kumimoji="1" lang="ja-JP" altLang="en-US" sz="1800" dirty="0">
                        <a:solidFill>
                          <a:schemeClr val="tx1"/>
                        </a:solidFill>
                      </a:endParaRP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800" dirty="0">
                          <a:solidFill>
                            <a:schemeClr val="tx1"/>
                          </a:solidFill>
                        </a:rPr>
                        <a:t>要支援</a:t>
                      </a:r>
                      <a:endParaRPr kumimoji="1" lang="en-US" altLang="ja-JP" sz="1800" dirty="0">
                        <a:solidFill>
                          <a:schemeClr val="tx1"/>
                        </a:solidFill>
                      </a:endParaRPr>
                    </a:p>
                    <a:p>
                      <a:pPr algn="ctr"/>
                      <a:r>
                        <a:rPr kumimoji="1" lang="en-US" altLang="ja-JP" sz="1800" dirty="0">
                          <a:solidFill>
                            <a:schemeClr val="tx1"/>
                          </a:solidFill>
                        </a:rPr>
                        <a:t>13:30</a:t>
                      </a:r>
                      <a:r>
                        <a:rPr kumimoji="1" lang="ja-JP" altLang="en-US" sz="1800" dirty="0">
                          <a:solidFill>
                            <a:schemeClr val="tx1"/>
                          </a:solidFill>
                        </a:rPr>
                        <a:t>～</a:t>
                      </a:r>
                      <a:r>
                        <a:rPr kumimoji="1" lang="en-US" altLang="ja-JP" sz="1800" dirty="0">
                          <a:solidFill>
                            <a:schemeClr val="tx1"/>
                          </a:solidFill>
                        </a:rPr>
                        <a:t>15:30</a:t>
                      </a:r>
                    </a:p>
                  </a:txBody>
                  <a:tcPr marL="68580" marR="68580"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045571904"/>
                  </a:ext>
                </a:extLst>
              </a:tr>
            </a:tbl>
          </a:graphicData>
        </a:graphic>
      </p:graphicFrame>
      <p:graphicFrame>
        <p:nvGraphicFramePr>
          <p:cNvPr id="16" name="表 15">
            <a:extLst>
              <a:ext uri="{FF2B5EF4-FFF2-40B4-BE49-F238E27FC236}">
                <a16:creationId xmlns:a16="http://schemas.microsoft.com/office/drawing/2014/main" id="{A80F6F1C-8D6D-A867-2E58-AE76B33566F7}"/>
              </a:ext>
            </a:extLst>
          </p:cNvPr>
          <p:cNvGraphicFramePr>
            <a:graphicFrameLocks noGrp="1"/>
          </p:cNvGraphicFramePr>
          <p:nvPr>
            <p:extLst>
              <p:ext uri="{D42A27DB-BD31-4B8C-83A1-F6EECF244321}">
                <p14:modId xmlns:p14="http://schemas.microsoft.com/office/powerpoint/2010/main" val="2219898883"/>
              </p:ext>
            </p:extLst>
          </p:nvPr>
        </p:nvGraphicFramePr>
        <p:xfrm>
          <a:off x="483695" y="15034241"/>
          <a:ext cx="530148" cy="1241886"/>
        </p:xfrm>
        <a:graphic>
          <a:graphicData uri="http://schemas.openxmlformats.org/drawingml/2006/table">
            <a:tbl>
              <a:tblPr firstRow="1" bandRow="1">
                <a:tableStyleId>{5C22544A-7EE6-4342-B048-85BDC9FD1C3A}</a:tableStyleId>
              </a:tblPr>
              <a:tblGrid>
                <a:gridCol w="530148">
                  <a:extLst>
                    <a:ext uri="{9D8B030D-6E8A-4147-A177-3AD203B41FA5}">
                      <a16:colId xmlns:a16="http://schemas.microsoft.com/office/drawing/2014/main" val="604977219"/>
                    </a:ext>
                  </a:extLst>
                </a:gridCol>
              </a:tblGrid>
              <a:tr h="647218">
                <a:tc>
                  <a:txBody>
                    <a:bodyPr/>
                    <a:lstStyle/>
                    <a:p>
                      <a:pPr algn="ctr"/>
                      <a:r>
                        <a:rPr kumimoji="1" lang="en-US" altLang="ja-JP" sz="1800" dirty="0">
                          <a:solidFill>
                            <a:schemeClr val="tx1"/>
                          </a:solidFill>
                        </a:rPr>
                        <a:t>AM</a:t>
                      </a:r>
                    </a:p>
                  </a:txBody>
                  <a:tcPr marL="68580" marR="68580"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14649840"/>
                  </a:ext>
                </a:extLst>
              </a:tr>
              <a:tr h="594668">
                <a:tc>
                  <a:txBody>
                    <a:bodyPr/>
                    <a:lstStyle/>
                    <a:p>
                      <a:pPr algn="ctr"/>
                      <a:r>
                        <a:rPr kumimoji="1" lang="en-US" altLang="ja-JP" sz="1800" b="1" dirty="0"/>
                        <a:t>PM</a:t>
                      </a:r>
                    </a:p>
                  </a:txBody>
                  <a:tcPr marL="68580" marR="68580"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74354574"/>
                  </a:ext>
                </a:extLst>
              </a:tr>
            </a:tbl>
          </a:graphicData>
        </a:graphic>
      </p:graphicFrame>
      <p:sp>
        <p:nvSpPr>
          <p:cNvPr id="21" name="テキスト ボックス 20">
            <a:extLst>
              <a:ext uri="{FF2B5EF4-FFF2-40B4-BE49-F238E27FC236}">
                <a16:creationId xmlns:a16="http://schemas.microsoft.com/office/drawing/2014/main" id="{6A3766CF-E400-A2B2-0F6B-25E575E564FC}"/>
              </a:ext>
            </a:extLst>
          </p:cNvPr>
          <p:cNvSpPr txBox="1"/>
          <p:nvPr/>
        </p:nvSpPr>
        <p:spPr>
          <a:xfrm>
            <a:off x="1587041" y="16242736"/>
            <a:ext cx="6529239" cy="784830"/>
          </a:xfrm>
          <a:prstGeom prst="rect">
            <a:avLst/>
          </a:prstGeom>
          <a:noFill/>
        </p:spPr>
        <p:txBody>
          <a:bodyPr wrap="square" rtlCol="0">
            <a:spAutoFit/>
          </a:bodyPr>
          <a:lstStyle/>
          <a:p>
            <a:r>
              <a:rPr kumimoji="1" lang="ja-JP" altLang="en-US" sz="1500" b="1" dirty="0"/>
              <a:t>長谷  七里ガ浜東  稲村ケ崎  極楽寺  坂ノ下  笹目町 由比ガ浜  材木座  大町  御成町  扇ガ谷  佐助  梶原（</a:t>
            </a:r>
            <a:r>
              <a:rPr kumimoji="1" lang="en-US" altLang="ja-JP" sz="1500" b="1" dirty="0"/>
              <a:t>2</a:t>
            </a:r>
            <a:r>
              <a:rPr kumimoji="1" lang="ja-JP" altLang="en-US" sz="1500" b="1" dirty="0"/>
              <a:t>～</a:t>
            </a:r>
            <a:r>
              <a:rPr kumimoji="1" lang="en-US" altLang="ja-JP" sz="1500" b="1" dirty="0"/>
              <a:t>5</a:t>
            </a:r>
            <a:r>
              <a:rPr kumimoji="1" lang="ja-JP" altLang="en-US" sz="1500" b="1" dirty="0"/>
              <a:t>丁目）常盤   笛田（</a:t>
            </a:r>
            <a:r>
              <a:rPr kumimoji="1" lang="en-US" altLang="ja-JP" sz="1500" b="1" dirty="0"/>
              <a:t>4</a:t>
            </a:r>
            <a:r>
              <a:rPr kumimoji="1" lang="ja-JP" altLang="en-US" sz="1500" b="1" dirty="0"/>
              <a:t>～</a:t>
            </a:r>
            <a:r>
              <a:rPr kumimoji="1" lang="en-US" altLang="ja-JP" sz="1500" b="1" dirty="0"/>
              <a:t>6</a:t>
            </a:r>
            <a:r>
              <a:rPr kumimoji="1" lang="ja-JP" altLang="en-US" sz="1500" b="1" dirty="0"/>
              <a:t>丁目）</a:t>
            </a:r>
            <a:endParaRPr kumimoji="1" lang="en-US" altLang="ja-JP" sz="1500" b="1" dirty="0"/>
          </a:p>
          <a:p>
            <a:r>
              <a:rPr kumimoji="1" lang="en-US" altLang="ja-JP" sz="1500" b="1" dirty="0"/>
              <a:t>※</a:t>
            </a:r>
            <a:r>
              <a:rPr kumimoji="1" lang="ja-JP" altLang="en-US" sz="1500" b="1" dirty="0"/>
              <a:t>その他の地域は応相談</a:t>
            </a:r>
            <a:endParaRPr kumimoji="1" lang="ja-JP" altLang="en-US" sz="1500" b="1" dirty="0">
              <a:solidFill>
                <a:srgbClr val="FF0000"/>
              </a:solidFill>
            </a:endParaRPr>
          </a:p>
        </p:txBody>
      </p:sp>
      <p:sp>
        <p:nvSpPr>
          <p:cNvPr id="2" name="楕円 1">
            <a:extLst>
              <a:ext uri="{FF2B5EF4-FFF2-40B4-BE49-F238E27FC236}">
                <a16:creationId xmlns:a16="http://schemas.microsoft.com/office/drawing/2014/main" id="{CBF13EAC-A640-42C6-FC26-258AB25C8549}"/>
              </a:ext>
            </a:extLst>
          </p:cNvPr>
          <p:cNvSpPr/>
          <p:nvPr/>
        </p:nvSpPr>
        <p:spPr>
          <a:xfrm>
            <a:off x="68235" y="14588048"/>
            <a:ext cx="1170717" cy="667270"/>
          </a:xfrm>
          <a:prstGeom prst="ellipse">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3" name="テキスト ボックス 2">
            <a:extLst>
              <a:ext uri="{FF2B5EF4-FFF2-40B4-BE49-F238E27FC236}">
                <a16:creationId xmlns:a16="http://schemas.microsoft.com/office/drawing/2014/main" id="{27740752-E308-0B03-CD27-68A487E94A43}"/>
              </a:ext>
            </a:extLst>
          </p:cNvPr>
          <p:cNvSpPr txBox="1"/>
          <p:nvPr/>
        </p:nvSpPr>
        <p:spPr>
          <a:xfrm>
            <a:off x="81888" y="14598306"/>
            <a:ext cx="1355714" cy="553998"/>
          </a:xfrm>
          <a:prstGeom prst="rect">
            <a:avLst/>
          </a:prstGeom>
          <a:noFill/>
        </p:spPr>
        <p:txBody>
          <a:bodyPr wrap="square" rtlCol="0">
            <a:spAutoFit/>
          </a:bodyPr>
          <a:lstStyle/>
          <a:p>
            <a:r>
              <a:rPr kumimoji="1" lang="ja-JP" altLang="en-US" sz="1500" b="1" dirty="0"/>
              <a:t>　 送迎</a:t>
            </a:r>
            <a:endParaRPr kumimoji="1" lang="en-US" altLang="ja-JP" sz="1500" b="1" dirty="0"/>
          </a:p>
          <a:p>
            <a:r>
              <a:rPr kumimoji="1" lang="ja-JP" altLang="en-US" sz="1500" b="1" dirty="0"/>
              <a:t>いたします</a:t>
            </a:r>
            <a:endParaRPr kumimoji="1" lang="en-US" altLang="ja-JP" sz="1500" b="1" dirty="0"/>
          </a:p>
        </p:txBody>
      </p:sp>
      <p:sp>
        <p:nvSpPr>
          <p:cNvPr id="35" name="テキスト ボックス 34">
            <a:extLst>
              <a:ext uri="{FF2B5EF4-FFF2-40B4-BE49-F238E27FC236}">
                <a16:creationId xmlns:a16="http://schemas.microsoft.com/office/drawing/2014/main" id="{92D4CD12-9CB2-995C-691E-23FBE9B0547E}"/>
              </a:ext>
            </a:extLst>
          </p:cNvPr>
          <p:cNvSpPr txBox="1"/>
          <p:nvPr/>
        </p:nvSpPr>
        <p:spPr>
          <a:xfrm>
            <a:off x="395138" y="16276127"/>
            <a:ext cx="2225465" cy="323165"/>
          </a:xfrm>
          <a:prstGeom prst="rect">
            <a:avLst/>
          </a:prstGeom>
          <a:noFill/>
        </p:spPr>
        <p:txBody>
          <a:bodyPr wrap="square" rtlCol="0">
            <a:spAutoFit/>
          </a:bodyPr>
          <a:lstStyle/>
          <a:p>
            <a:r>
              <a:rPr kumimoji="1" lang="ja-JP" altLang="en-US" sz="1500" dirty="0"/>
              <a:t>≪送迎範囲≫</a:t>
            </a:r>
          </a:p>
        </p:txBody>
      </p:sp>
      <p:sp>
        <p:nvSpPr>
          <p:cNvPr id="29" name="タイトル 1">
            <a:extLst>
              <a:ext uri="{FF2B5EF4-FFF2-40B4-BE49-F238E27FC236}">
                <a16:creationId xmlns:a16="http://schemas.microsoft.com/office/drawing/2014/main" id="{F18C193E-6B06-E37F-BE14-82F1A82D97DB}"/>
              </a:ext>
            </a:extLst>
          </p:cNvPr>
          <p:cNvSpPr>
            <a:spLocks noGrp="1"/>
          </p:cNvSpPr>
          <p:nvPr>
            <p:ph type="ctrTitle"/>
          </p:nvPr>
        </p:nvSpPr>
        <p:spPr>
          <a:xfrm>
            <a:off x="-2174184" y="1307731"/>
            <a:ext cx="9045341" cy="895163"/>
          </a:xfrm>
        </p:spPr>
        <p:txBody>
          <a:bodyPr>
            <a:normAutofit/>
          </a:bodyPr>
          <a:lstStyle/>
          <a:p>
            <a:r>
              <a:rPr lang="en-US" altLang="ja-JP" sz="3800" b="1" dirty="0">
                <a:solidFill>
                  <a:schemeClr val="accent2">
                    <a:lumMod val="50000"/>
                  </a:schemeClr>
                </a:solidFill>
                <a:latin typeface="Bradley Hand ITC" panose="03070402050302030203" pitchFamily="66" charset="0"/>
              </a:rPr>
              <a:t>TRAINING STUDIO</a:t>
            </a:r>
            <a:endParaRPr lang="ja-JP" altLang="en-US" sz="3800" dirty="0">
              <a:solidFill>
                <a:schemeClr val="accent2">
                  <a:lumMod val="50000"/>
                </a:schemeClr>
              </a:solidFill>
              <a:latin typeface="Bradley Hand ITC" panose="03070402050302030203" pitchFamily="66" charset="0"/>
            </a:endParaRPr>
          </a:p>
        </p:txBody>
      </p:sp>
      <p:sp>
        <p:nvSpPr>
          <p:cNvPr id="30" name="字幕 2">
            <a:extLst>
              <a:ext uri="{FF2B5EF4-FFF2-40B4-BE49-F238E27FC236}">
                <a16:creationId xmlns:a16="http://schemas.microsoft.com/office/drawing/2014/main" id="{FBA1667A-4C98-D29B-CFFE-3FF3B27E55B6}"/>
              </a:ext>
            </a:extLst>
          </p:cNvPr>
          <p:cNvSpPr txBox="1">
            <a:spLocks/>
          </p:cNvSpPr>
          <p:nvPr/>
        </p:nvSpPr>
        <p:spPr>
          <a:xfrm>
            <a:off x="1216050" y="1576442"/>
            <a:ext cx="7706227" cy="453512"/>
          </a:xfrm>
          <a:prstGeom prst="rect">
            <a:avLst/>
          </a:prstGeom>
        </p:spPr>
        <p:txBody>
          <a:bodyPr vert="horz" lIns="80011" tIns="40004" rIns="80011" bIns="40004" rtlCol="0">
            <a:noAutofit/>
          </a:bodyPr>
          <a:lstStyle>
            <a:lvl1pPr marL="0" indent="0" algn="ctr" defTabSz="822920" rtl="0" eaLnBrk="1" latinLnBrk="0" hangingPunct="1">
              <a:lnSpc>
                <a:spcPct val="90000"/>
              </a:lnSpc>
              <a:spcBef>
                <a:spcPts val="900"/>
              </a:spcBef>
              <a:buFont typeface="Arial" panose="020B0604020202020204" pitchFamily="34" charset="0"/>
              <a:buNone/>
              <a:defRPr kumimoji="1" sz="2160" kern="1200">
                <a:solidFill>
                  <a:schemeClr val="tx1"/>
                </a:solidFill>
                <a:latin typeface="+mn-lt"/>
                <a:ea typeface="+mn-ea"/>
                <a:cs typeface="+mn-cs"/>
              </a:defRPr>
            </a:lvl1pPr>
            <a:lvl2pPr marL="411460" indent="0" algn="ctr" defTabSz="822920" rtl="0" eaLnBrk="1" latinLnBrk="0" hangingPunct="1">
              <a:lnSpc>
                <a:spcPct val="90000"/>
              </a:lnSpc>
              <a:spcBef>
                <a:spcPts val="450"/>
              </a:spcBef>
              <a:buFont typeface="Arial" panose="020B0604020202020204" pitchFamily="34" charset="0"/>
              <a:buNone/>
              <a:defRPr kumimoji="1" sz="1800" kern="1200">
                <a:solidFill>
                  <a:schemeClr val="tx1"/>
                </a:solidFill>
                <a:latin typeface="+mn-lt"/>
                <a:ea typeface="+mn-ea"/>
                <a:cs typeface="+mn-cs"/>
              </a:defRPr>
            </a:lvl2pPr>
            <a:lvl3pPr marL="822920" indent="0" algn="ctr" defTabSz="822920" rtl="0" eaLnBrk="1" latinLnBrk="0" hangingPunct="1">
              <a:lnSpc>
                <a:spcPct val="90000"/>
              </a:lnSpc>
              <a:spcBef>
                <a:spcPts val="450"/>
              </a:spcBef>
              <a:buFont typeface="Arial" panose="020B0604020202020204" pitchFamily="34" charset="0"/>
              <a:buNone/>
              <a:defRPr kumimoji="1" sz="1620" kern="1200">
                <a:solidFill>
                  <a:schemeClr val="tx1"/>
                </a:solidFill>
                <a:latin typeface="+mn-lt"/>
                <a:ea typeface="+mn-ea"/>
                <a:cs typeface="+mn-cs"/>
              </a:defRPr>
            </a:lvl3pPr>
            <a:lvl4pPr marL="1234379" indent="0" algn="ctr" defTabSz="822920" rtl="0" eaLnBrk="1" latinLnBrk="0" hangingPunct="1">
              <a:lnSpc>
                <a:spcPct val="90000"/>
              </a:lnSpc>
              <a:spcBef>
                <a:spcPts val="450"/>
              </a:spcBef>
              <a:buFont typeface="Arial" panose="020B0604020202020204" pitchFamily="34" charset="0"/>
              <a:buNone/>
              <a:defRPr kumimoji="1" sz="1440" kern="1200">
                <a:solidFill>
                  <a:schemeClr val="tx1"/>
                </a:solidFill>
                <a:latin typeface="+mn-lt"/>
                <a:ea typeface="+mn-ea"/>
                <a:cs typeface="+mn-cs"/>
              </a:defRPr>
            </a:lvl4pPr>
            <a:lvl5pPr marL="1645838" indent="0" algn="ctr" defTabSz="822920" rtl="0" eaLnBrk="1" latinLnBrk="0" hangingPunct="1">
              <a:lnSpc>
                <a:spcPct val="90000"/>
              </a:lnSpc>
              <a:spcBef>
                <a:spcPts val="450"/>
              </a:spcBef>
              <a:buFont typeface="Arial" panose="020B0604020202020204" pitchFamily="34" charset="0"/>
              <a:buNone/>
              <a:defRPr kumimoji="1" sz="1440" kern="1200">
                <a:solidFill>
                  <a:schemeClr val="tx1"/>
                </a:solidFill>
                <a:latin typeface="+mn-lt"/>
                <a:ea typeface="+mn-ea"/>
                <a:cs typeface="+mn-cs"/>
              </a:defRPr>
            </a:lvl5pPr>
            <a:lvl6pPr marL="2057297" indent="0" algn="ctr" defTabSz="822920" rtl="0" eaLnBrk="1" latinLnBrk="0" hangingPunct="1">
              <a:lnSpc>
                <a:spcPct val="90000"/>
              </a:lnSpc>
              <a:spcBef>
                <a:spcPts val="450"/>
              </a:spcBef>
              <a:buFont typeface="Arial" panose="020B0604020202020204" pitchFamily="34" charset="0"/>
              <a:buNone/>
              <a:defRPr kumimoji="1" sz="1440" kern="1200">
                <a:solidFill>
                  <a:schemeClr val="tx1"/>
                </a:solidFill>
                <a:latin typeface="+mn-lt"/>
                <a:ea typeface="+mn-ea"/>
                <a:cs typeface="+mn-cs"/>
              </a:defRPr>
            </a:lvl6pPr>
            <a:lvl7pPr marL="2468757" indent="0" algn="ctr" defTabSz="822920" rtl="0" eaLnBrk="1" latinLnBrk="0" hangingPunct="1">
              <a:lnSpc>
                <a:spcPct val="90000"/>
              </a:lnSpc>
              <a:spcBef>
                <a:spcPts val="450"/>
              </a:spcBef>
              <a:buFont typeface="Arial" panose="020B0604020202020204" pitchFamily="34" charset="0"/>
              <a:buNone/>
              <a:defRPr kumimoji="1" sz="1440" kern="1200">
                <a:solidFill>
                  <a:schemeClr val="tx1"/>
                </a:solidFill>
                <a:latin typeface="+mn-lt"/>
                <a:ea typeface="+mn-ea"/>
                <a:cs typeface="+mn-cs"/>
              </a:defRPr>
            </a:lvl7pPr>
            <a:lvl8pPr marL="2880216" indent="0" algn="ctr" defTabSz="822920" rtl="0" eaLnBrk="1" latinLnBrk="0" hangingPunct="1">
              <a:lnSpc>
                <a:spcPct val="90000"/>
              </a:lnSpc>
              <a:spcBef>
                <a:spcPts val="450"/>
              </a:spcBef>
              <a:buFont typeface="Arial" panose="020B0604020202020204" pitchFamily="34" charset="0"/>
              <a:buNone/>
              <a:defRPr kumimoji="1" sz="1440" kern="1200">
                <a:solidFill>
                  <a:schemeClr val="tx1"/>
                </a:solidFill>
                <a:latin typeface="+mn-lt"/>
                <a:ea typeface="+mn-ea"/>
                <a:cs typeface="+mn-cs"/>
              </a:defRPr>
            </a:lvl8pPr>
            <a:lvl9pPr marL="3291676" indent="0" algn="ctr" defTabSz="822920" rtl="0" eaLnBrk="1" latinLnBrk="0" hangingPunct="1">
              <a:lnSpc>
                <a:spcPct val="90000"/>
              </a:lnSpc>
              <a:spcBef>
                <a:spcPts val="450"/>
              </a:spcBef>
              <a:buFont typeface="Arial" panose="020B0604020202020204" pitchFamily="34" charset="0"/>
              <a:buNone/>
              <a:defRPr kumimoji="1" sz="1440" kern="1200">
                <a:solidFill>
                  <a:schemeClr val="tx1"/>
                </a:solidFill>
                <a:latin typeface="+mn-lt"/>
                <a:ea typeface="+mn-ea"/>
                <a:cs typeface="+mn-cs"/>
              </a:defRPr>
            </a:lvl9pPr>
          </a:lstStyle>
          <a:p>
            <a:r>
              <a:rPr lang="ja-JP" altLang="en-US" sz="3800" b="1" dirty="0">
                <a:solidFill>
                  <a:schemeClr val="accent2">
                    <a:lumMod val="50000"/>
                  </a:schemeClr>
                </a:solidFill>
                <a:latin typeface="Bradley Hand ITC" panose="03070402050302030203" pitchFamily="66" charset="0"/>
              </a:rPr>
              <a:t>  </a:t>
            </a:r>
            <a:r>
              <a:rPr lang="en-US" altLang="ja-JP" sz="3800" b="1" dirty="0">
                <a:solidFill>
                  <a:schemeClr val="accent2">
                    <a:lumMod val="50000"/>
                  </a:schemeClr>
                </a:solidFill>
                <a:latin typeface="Bradley Hand ITC" panose="03070402050302030203" pitchFamily="66" charset="0"/>
              </a:rPr>
              <a:t>HASE</a:t>
            </a:r>
            <a:endParaRPr lang="ja-JP" altLang="en-US" sz="3800" b="1" dirty="0">
              <a:solidFill>
                <a:schemeClr val="accent2">
                  <a:lumMod val="50000"/>
                </a:schemeClr>
              </a:solidFill>
              <a:latin typeface="Bradley Hand ITC" panose="03070402050302030203" pitchFamily="66" charset="0"/>
            </a:endParaRPr>
          </a:p>
        </p:txBody>
      </p:sp>
      <p:sp>
        <p:nvSpPr>
          <p:cNvPr id="61" name="四角形: 角を丸くする 60">
            <a:extLst>
              <a:ext uri="{FF2B5EF4-FFF2-40B4-BE49-F238E27FC236}">
                <a16:creationId xmlns:a16="http://schemas.microsoft.com/office/drawing/2014/main" id="{842106B2-E56D-A7D9-CBBE-DC49793DDD17}"/>
              </a:ext>
            </a:extLst>
          </p:cNvPr>
          <p:cNvSpPr/>
          <p:nvPr/>
        </p:nvSpPr>
        <p:spPr>
          <a:xfrm>
            <a:off x="9014405" y="14551338"/>
            <a:ext cx="3699454" cy="2469107"/>
          </a:xfrm>
          <a:prstGeom prst="roundRect">
            <a:avLst/>
          </a:prstGeom>
          <a:solidFill>
            <a:schemeClr val="bg1"/>
          </a:solidFill>
          <a:ln>
            <a:solidFill>
              <a:srgbClr val="FF8C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75" dirty="0"/>
          </a:p>
        </p:txBody>
      </p:sp>
      <p:sp>
        <p:nvSpPr>
          <p:cNvPr id="65" name="テキスト ボックス 64">
            <a:extLst>
              <a:ext uri="{FF2B5EF4-FFF2-40B4-BE49-F238E27FC236}">
                <a16:creationId xmlns:a16="http://schemas.microsoft.com/office/drawing/2014/main" id="{23BC8585-0955-46CB-F8CD-D2132D75B078}"/>
              </a:ext>
            </a:extLst>
          </p:cNvPr>
          <p:cNvSpPr txBox="1"/>
          <p:nvPr/>
        </p:nvSpPr>
        <p:spPr>
          <a:xfrm>
            <a:off x="9691075" y="14806954"/>
            <a:ext cx="2874143" cy="307777"/>
          </a:xfrm>
          <a:prstGeom prst="rect">
            <a:avLst/>
          </a:prstGeom>
          <a:noFill/>
        </p:spPr>
        <p:txBody>
          <a:bodyPr wrap="square" rtlCol="0">
            <a:spAutoFit/>
          </a:bodyPr>
          <a:lstStyle/>
          <a:p>
            <a:r>
              <a:rPr kumimoji="1" lang="ja-JP" altLang="en-US" sz="1400" b="1" dirty="0">
                <a:solidFill>
                  <a:schemeClr val="accent2">
                    <a:lumMod val="75000"/>
                  </a:schemeClr>
                </a:solidFill>
              </a:rPr>
              <a:t>トレーニングスタジオ長谷</a:t>
            </a:r>
          </a:p>
        </p:txBody>
      </p:sp>
      <p:sp>
        <p:nvSpPr>
          <p:cNvPr id="90" name="テキスト ボックス 89">
            <a:extLst>
              <a:ext uri="{FF2B5EF4-FFF2-40B4-BE49-F238E27FC236}">
                <a16:creationId xmlns:a16="http://schemas.microsoft.com/office/drawing/2014/main" id="{92ECA062-62AD-B793-0056-69B98F51240A}"/>
              </a:ext>
            </a:extLst>
          </p:cNvPr>
          <p:cNvSpPr txBox="1"/>
          <p:nvPr/>
        </p:nvSpPr>
        <p:spPr>
          <a:xfrm>
            <a:off x="10280275" y="14552296"/>
            <a:ext cx="1281137" cy="307777"/>
          </a:xfrm>
          <a:prstGeom prst="rect">
            <a:avLst/>
          </a:prstGeom>
          <a:noFill/>
        </p:spPr>
        <p:txBody>
          <a:bodyPr wrap="square" rtlCol="0">
            <a:spAutoFit/>
          </a:bodyPr>
          <a:lstStyle/>
          <a:p>
            <a:r>
              <a:rPr kumimoji="1" lang="en-US" altLang="ja-JP" sz="1400" dirty="0">
                <a:solidFill>
                  <a:schemeClr val="accent2">
                    <a:lumMod val="75000"/>
                  </a:schemeClr>
                </a:solidFill>
              </a:rPr>
              <a:t>〈</a:t>
            </a:r>
            <a:r>
              <a:rPr kumimoji="1" lang="ja-JP" altLang="en-US" sz="1400" dirty="0">
                <a:solidFill>
                  <a:schemeClr val="accent2">
                    <a:lumMod val="75000"/>
                  </a:schemeClr>
                </a:solidFill>
              </a:rPr>
              <a:t>発行元</a:t>
            </a:r>
            <a:r>
              <a:rPr kumimoji="1" lang="en-US" altLang="ja-JP" sz="1400" dirty="0">
                <a:solidFill>
                  <a:schemeClr val="accent2">
                    <a:lumMod val="75000"/>
                  </a:schemeClr>
                </a:solidFill>
              </a:rPr>
              <a:t>〉</a:t>
            </a:r>
            <a:endParaRPr kumimoji="1" lang="ja-JP" altLang="en-US" sz="1400" dirty="0">
              <a:solidFill>
                <a:schemeClr val="accent2">
                  <a:lumMod val="75000"/>
                </a:schemeClr>
              </a:solidFill>
            </a:endParaRPr>
          </a:p>
        </p:txBody>
      </p:sp>
      <p:sp>
        <p:nvSpPr>
          <p:cNvPr id="79" name="テキスト ボックス 78">
            <a:extLst>
              <a:ext uri="{FF2B5EF4-FFF2-40B4-BE49-F238E27FC236}">
                <a16:creationId xmlns:a16="http://schemas.microsoft.com/office/drawing/2014/main" id="{399C04E3-6BE8-91FE-68F3-95E8F9F5C95E}"/>
              </a:ext>
            </a:extLst>
          </p:cNvPr>
          <p:cNvSpPr txBox="1"/>
          <p:nvPr/>
        </p:nvSpPr>
        <p:spPr>
          <a:xfrm>
            <a:off x="9727980" y="15032057"/>
            <a:ext cx="3413578" cy="954107"/>
          </a:xfrm>
          <a:prstGeom prst="rect">
            <a:avLst/>
          </a:prstGeom>
          <a:noFill/>
        </p:spPr>
        <p:txBody>
          <a:bodyPr wrap="square" rtlCol="0">
            <a:spAutoFit/>
          </a:bodyPr>
          <a:lstStyle/>
          <a:p>
            <a:r>
              <a:rPr kumimoji="1" lang="ja-JP" altLang="en-US" sz="1400" dirty="0">
                <a:solidFill>
                  <a:schemeClr val="accent2">
                    <a:lumMod val="75000"/>
                  </a:schemeClr>
                </a:solidFill>
                <a:latin typeface="游ゴシック" panose="020B0400000000000000" pitchFamily="50" charset="-128"/>
                <a:ea typeface="游ゴシック" panose="020B0400000000000000" pitchFamily="50" charset="-128"/>
              </a:rPr>
              <a:t>事業所番号：</a:t>
            </a:r>
            <a:r>
              <a:rPr kumimoji="1" lang="en-US" altLang="ja-JP" sz="1400" dirty="0">
                <a:solidFill>
                  <a:schemeClr val="accent2">
                    <a:lumMod val="75000"/>
                  </a:schemeClr>
                </a:solidFill>
                <a:latin typeface="游ゴシック" panose="020B0400000000000000" pitchFamily="50" charset="-128"/>
                <a:ea typeface="游ゴシック" panose="020B0400000000000000" pitchFamily="50" charset="-128"/>
              </a:rPr>
              <a:t>1492100555</a:t>
            </a:r>
          </a:p>
          <a:p>
            <a:r>
              <a:rPr kumimoji="1" lang="ja-JP" altLang="en-US" sz="1400" dirty="0">
                <a:solidFill>
                  <a:schemeClr val="accent2">
                    <a:lumMod val="75000"/>
                  </a:schemeClr>
                </a:solidFill>
                <a:latin typeface="游ゴシック" panose="020B0400000000000000" pitchFamily="50" charset="-128"/>
                <a:ea typeface="游ゴシック" panose="020B0400000000000000" pitchFamily="50" charset="-128"/>
              </a:rPr>
              <a:t>　　鎌倉市長谷</a:t>
            </a:r>
            <a:r>
              <a:rPr kumimoji="1" lang="en-US" altLang="ja-JP" sz="1400" dirty="0">
                <a:solidFill>
                  <a:schemeClr val="accent2">
                    <a:lumMod val="75000"/>
                  </a:schemeClr>
                </a:solidFill>
                <a:latin typeface="游ゴシック" panose="020B0400000000000000" pitchFamily="50" charset="-128"/>
                <a:ea typeface="游ゴシック" panose="020B0400000000000000" pitchFamily="50" charset="-128"/>
              </a:rPr>
              <a:t>2-10-41</a:t>
            </a:r>
          </a:p>
          <a:p>
            <a:r>
              <a:rPr kumimoji="1" lang="en-US" altLang="ja-JP" sz="1400" dirty="0">
                <a:solidFill>
                  <a:schemeClr val="accent2">
                    <a:lumMod val="75000"/>
                  </a:schemeClr>
                </a:solidFill>
                <a:latin typeface="游ゴシック" panose="020B0400000000000000" pitchFamily="50" charset="-128"/>
                <a:ea typeface="游ゴシック" panose="020B0400000000000000" pitchFamily="50" charset="-128"/>
              </a:rPr>
              <a:t>080-5927-0260</a:t>
            </a:r>
            <a:r>
              <a:rPr kumimoji="1" lang="ja-JP" altLang="en-US" sz="1400" dirty="0">
                <a:solidFill>
                  <a:schemeClr val="accent2">
                    <a:lumMod val="75000"/>
                  </a:schemeClr>
                </a:solidFill>
                <a:latin typeface="游ゴシック" panose="020B0400000000000000" pitchFamily="50" charset="-128"/>
                <a:ea typeface="游ゴシック" panose="020B0400000000000000" pitchFamily="50" charset="-128"/>
              </a:rPr>
              <a:t>（事務所直通）</a:t>
            </a:r>
            <a:endParaRPr kumimoji="1" lang="en-US" altLang="ja-JP" sz="1400" dirty="0">
              <a:solidFill>
                <a:schemeClr val="accent2">
                  <a:lumMod val="75000"/>
                </a:schemeClr>
              </a:solidFill>
              <a:latin typeface="游ゴシック" panose="020B0400000000000000" pitchFamily="50" charset="-128"/>
              <a:ea typeface="游ゴシック" panose="020B0400000000000000" pitchFamily="50" charset="-128"/>
            </a:endParaRPr>
          </a:p>
          <a:p>
            <a:r>
              <a:rPr kumimoji="1" lang="ja-JP" altLang="en-US" sz="1400" dirty="0">
                <a:solidFill>
                  <a:schemeClr val="accent2">
                    <a:lumMod val="75000"/>
                  </a:schemeClr>
                </a:solidFill>
                <a:latin typeface="游ゴシック" panose="020B0400000000000000" pitchFamily="50" charset="-128"/>
                <a:ea typeface="游ゴシック" panose="020B0400000000000000" pitchFamily="50" charset="-128"/>
              </a:rPr>
              <a:t>　　　</a:t>
            </a:r>
            <a:r>
              <a:rPr kumimoji="1" lang="en-US" altLang="ja-JP" sz="1400" dirty="0">
                <a:solidFill>
                  <a:schemeClr val="accent2">
                    <a:lumMod val="75000"/>
                  </a:schemeClr>
                </a:solidFill>
                <a:latin typeface="游ゴシック" panose="020B0400000000000000" pitchFamily="50" charset="-128"/>
                <a:ea typeface="游ゴシック" panose="020B0400000000000000" pitchFamily="50" charset="-128"/>
              </a:rPr>
              <a:t>0467-73-7055</a:t>
            </a:r>
            <a:endParaRPr kumimoji="1" lang="ja-JP" altLang="en-US" sz="1400" dirty="0">
              <a:solidFill>
                <a:schemeClr val="accent2">
                  <a:lumMod val="75000"/>
                </a:schemeClr>
              </a:solidFill>
              <a:latin typeface="游ゴシック" panose="020B0400000000000000" pitchFamily="50" charset="-128"/>
              <a:ea typeface="游ゴシック" panose="020B0400000000000000" pitchFamily="50" charset="-128"/>
            </a:endParaRPr>
          </a:p>
        </p:txBody>
      </p:sp>
      <p:sp>
        <p:nvSpPr>
          <p:cNvPr id="18" name="正方形/長方形 17">
            <a:extLst>
              <a:ext uri="{FF2B5EF4-FFF2-40B4-BE49-F238E27FC236}">
                <a16:creationId xmlns:a16="http://schemas.microsoft.com/office/drawing/2014/main" id="{E6370D9A-2DF4-4889-68C0-4FC48800E9AC}"/>
              </a:ext>
            </a:extLst>
          </p:cNvPr>
          <p:cNvSpPr/>
          <p:nvPr/>
        </p:nvSpPr>
        <p:spPr>
          <a:xfrm>
            <a:off x="9401245" y="15975586"/>
            <a:ext cx="850542" cy="83315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75"/>
          </a:p>
        </p:txBody>
      </p:sp>
      <p:pic>
        <p:nvPicPr>
          <p:cNvPr id="7" name="図 6">
            <a:extLst>
              <a:ext uri="{FF2B5EF4-FFF2-40B4-BE49-F238E27FC236}">
                <a16:creationId xmlns:a16="http://schemas.microsoft.com/office/drawing/2014/main" id="{0879EA38-D2D9-1D3D-64A3-6B83BD49DDD4}"/>
              </a:ext>
            </a:extLst>
          </p:cNvPr>
          <p:cNvPicPr>
            <a:picLocks noChangeAspect="1"/>
          </p:cNvPicPr>
          <p:nvPr/>
        </p:nvPicPr>
        <p:blipFill rotWithShape="1">
          <a:blip r:embed="rId7">
            <a:extLst>
              <a:ext uri="{28A0092B-C50C-407E-A947-70E740481C1C}">
                <a14:useLocalDpi xmlns:a14="http://schemas.microsoft.com/office/drawing/2010/main" val="0"/>
              </a:ext>
            </a:extLst>
          </a:blip>
          <a:srcRect l="33672" t="37908" r="46951" b="25894"/>
          <a:stretch/>
        </p:blipFill>
        <p:spPr>
          <a:xfrm>
            <a:off x="9432950" y="16022904"/>
            <a:ext cx="787132" cy="789765"/>
          </a:xfrm>
          <a:prstGeom prst="rect">
            <a:avLst/>
          </a:prstGeom>
        </p:spPr>
      </p:pic>
      <p:sp>
        <p:nvSpPr>
          <p:cNvPr id="56" name="テキスト ボックス 55">
            <a:extLst>
              <a:ext uri="{FF2B5EF4-FFF2-40B4-BE49-F238E27FC236}">
                <a16:creationId xmlns:a16="http://schemas.microsoft.com/office/drawing/2014/main" id="{2D242BCB-CCCB-F1C8-B802-B856820C9281}"/>
              </a:ext>
            </a:extLst>
          </p:cNvPr>
          <p:cNvSpPr txBox="1"/>
          <p:nvPr/>
        </p:nvSpPr>
        <p:spPr>
          <a:xfrm>
            <a:off x="11342600" y="16329444"/>
            <a:ext cx="1629806" cy="276999"/>
          </a:xfrm>
          <a:prstGeom prst="rect">
            <a:avLst/>
          </a:prstGeom>
          <a:noFill/>
        </p:spPr>
        <p:txBody>
          <a:bodyPr wrap="square" rtlCol="0">
            <a:spAutoFit/>
          </a:bodyPr>
          <a:lstStyle/>
          <a:p>
            <a:r>
              <a:rPr kumimoji="1" lang="ja-JP" altLang="en-US" sz="1200" dirty="0"/>
              <a:t>随時更新中です。</a:t>
            </a:r>
          </a:p>
        </p:txBody>
      </p:sp>
      <p:sp>
        <p:nvSpPr>
          <p:cNvPr id="12" name="正方形/長方形 11">
            <a:extLst>
              <a:ext uri="{FF2B5EF4-FFF2-40B4-BE49-F238E27FC236}">
                <a16:creationId xmlns:a16="http://schemas.microsoft.com/office/drawing/2014/main" id="{250660FF-5A8E-E13B-FD76-60F0648440E5}"/>
              </a:ext>
            </a:extLst>
          </p:cNvPr>
          <p:cNvSpPr/>
          <p:nvPr/>
        </p:nvSpPr>
        <p:spPr>
          <a:xfrm>
            <a:off x="10427665" y="15975586"/>
            <a:ext cx="850542" cy="822581"/>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75"/>
          </a:p>
        </p:txBody>
      </p:sp>
      <p:pic>
        <p:nvPicPr>
          <p:cNvPr id="11" name="図 10">
            <a:extLst>
              <a:ext uri="{FF2B5EF4-FFF2-40B4-BE49-F238E27FC236}">
                <a16:creationId xmlns:a16="http://schemas.microsoft.com/office/drawing/2014/main" id="{11D1F8E8-EBAC-FE63-229E-10F541438CC2}"/>
              </a:ext>
            </a:extLst>
          </p:cNvPr>
          <p:cNvPicPr>
            <a:picLocks noChangeAspect="1"/>
          </p:cNvPicPr>
          <p:nvPr/>
        </p:nvPicPr>
        <p:blipFill>
          <a:blip r:embed="rId8">
            <a:extLst>
              <a:ext uri="{28A0092B-C50C-407E-A947-70E740481C1C}">
                <a14:useLocalDpi xmlns:a14="http://schemas.microsoft.com/office/drawing/2010/main" val="0"/>
              </a:ext>
            </a:extLst>
          </a:blip>
          <a:srcRect t="4800" b="10788"/>
          <a:stretch/>
        </p:blipFill>
        <p:spPr>
          <a:xfrm>
            <a:off x="10468963" y="16033284"/>
            <a:ext cx="799423" cy="748919"/>
          </a:xfrm>
          <a:prstGeom prst="rect">
            <a:avLst/>
          </a:prstGeom>
        </p:spPr>
      </p:pic>
      <p:sp>
        <p:nvSpPr>
          <p:cNvPr id="20" name="テキスト ボックス 19">
            <a:extLst>
              <a:ext uri="{FF2B5EF4-FFF2-40B4-BE49-F238E27FC236}">
                <a16:creationId xmlns:a16="http://schemas.microsoft.com/office/drawing/2014/main" id="{3FDC6F93-E67D-C496-3256-CDFF69EF0BDD}"/>
              </a:ext>
            </a:extLst>
          </p:cNvPr>
          <p:cNvSpPr txBox="1"/>
          <p:nvPr/>
        </p:nvSpPr>
        <p:spPr>
          <a:xfrm>
            <a:off x="9174403" y="16803816"/>
            <a:ext cx="1351642" cy="292388"/>
          </a:xfrm>
          <a:prstGeom prst="rect">
            <a:avLst/>
          </a:prstGeom>
          <a:noFill/>
        </p:spPr>
        <p:txBody>
          <a:bodyPr wrap="square" rtlCol="0">
            <a:spAutoFit/>
          </a:bodyPr>
          <a:lstStyle/>
          <a:p>
            <a:r>
              <a:rPr kumimoji="1" lang="ja-JP" altLang="en-US" sz="1300" b="1" dirty="0"/>
              <a:t>インスタグラム</a:t>
            </a:r>
          </a:p>
        </p:txBody>
      </p:sp>
      <p:sp>
        <p:nvSpPr>
          <p:cNvPr id="22" name="テキスト ボックス 21">
            <a:extLst>
              <a:ext uri="{FF2B5EF4-FFF2-40B4-BE49-F238E27FC236}">
                <a16:creationId xmlns:a16="http://schemas.microsoft.com/office/drawing/2014/main" id="{924BE1DA-1481-66A8-1874-66FE2EC51C83}"/>
              </a:ext>
            </a:extLst>
          </p:cNvPr>
          <p:cNvSpPr txBox="1"/>
          <p:nvPr/>
        </p:nvSpPr>
        <p:spPr>
          <a:xfrm>
            <a:off x="10445964" y="16802925"/>
            <a:ext cx="1252331" cy="292388"/>
          </a:xfrm>
          <a:prstGeom prst="rect">
            <a:avLst/>
          </a:prstGeom>
          <a:noFill/>
        </p:spPr>
        <p:txBody>
          <a:bodyPr wrap="square" rtlCol="0">
            <a:spAutoFit/>
          </a:bodyPr>
          <a:lstStyle/>
          <a:p>
            <a:r>
              <a:rPr kumimoji="1" lang="en-US" altLang="ja-JP" sz="1300" b="1" dirty="0">
                <a:latin typeface="+mn-ea"/>
              </a:rPr>
              <a:t>YouTube</a:t>
            </a:r>
            <a:endParaRPr kumimoji="1" lang="ja-JP" altLang="en-US" sz="1300" b="1" dirty="0">
              <a:latin typeface="+mn-ea"/>
            </a:endParaRPr>
          </a:p>
        </p:txBody>
      </p:sp>
      <p:sp>
        <p:nvSpPr>
          <p:cNvPr id="8" name="正方形/長方形 7">
            <a:extLst>
              <a:ext uri="{FF2B5EF4-FFF2-40B4-BE49-F238E27FC236}">
                <a16:creationId xmlns:a16="http://schemas.microsoft.com/office/drawing/2014/main" id="{3B2AA923-7B2B-86C5-CA93-B6E96244EC4D}"/>
              </a:ext>
            </a:extLst>
          </p:cNvPr>
          <p:cNvSpPr/>
          <p:nvPr/>
        </p:nvSpPr>
        <p:spPr>
          <a:xfrm>
            <a:off x="37871" y="2375834"/>
            <a:ext cx="6385781" cy="8505168"/>
          </a:xfrm>
          <a:prstGeom prst="rect">
            <a:avLst/>
          </a:prstGeom>
          <a:noFill/>
          <a:ln cap="rnd">
            <a:solidFill>
              <a:srgbClr val="7030A0"/>
            </a:solidFill>
            <a:prstDash val="sysDash"/>
            <a:round/>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sz="1837" dirty="0"/>
          </a:p>
        </p:txBody>
      </p:sp>
      <p:sp>
        <p:nvSpPr>
          <p:cNvPr id="23" name="正方形/長方形 22">
            <a:extLst>
              <a:ext uri="{FF2B5EF4-FFF2-40B4-BE49-F238E27FC236}">
                <a16:creationId xmlns:a16="http://schemas.microsoft.com/office/drawing/2014/main" id="{57F1F650-8BEA-6EF8-BBF4-E52253BF0A58}"/>
              </a:ext>
            </a:extLst>
          </p:cNvPr>
          <p:cNvSpPr/>
          <p:nvPr/>
        </p:nvSpPr>
        <p:spPr>
          <a:xfrm>
            <a:off x="37871" y="10923426"/>
            <a:ext cx="12681841" cy="3593991"/>
          </a:xfrm>
          <a:prstGeom prst="rect">
            <a:avLst/>
          </a:prstGeom>
          <a:noFill/>
          <a:ln cap="rnd">
            <a:solidFill>
              <a:srgbClr val="7030A0"/>
            </a:solidFill>
            <a:prstDash val="sysDash"/>
            <a:round/>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sz="1837" dirty="0"/>
          </a:p>
        </p:txBody>
      </p:sp>
      <p:sp>
        <p:nvSpPr>
          <p:cNvPr id="24" name="正方形/長方形 23">
            <a:extLst>
              <a:ext uri="{FF2B5EF4-FFF2-40B4-BE49-F238E27FC236}">
                <a16:creationId xmlns:a16="http://schemas.microsoft.com/office/drawing/2014/main" id="{DE3039DE-C1C2-4979-AA4C-96192F1F174E}"/>
              </a:ext>
            </a:extLst>
          </p:cNvPr>
          <p:cNvSpPr/>
          <p:nvPr/>
        </p:nvSpPr>
        <p:spPr>
          <a:xfrm>
            <a:off x="6474134" y="2359097"/>
            <a:ext cx="6236848" cy="8528443"/>
          </a:xfrm>
          <a:prstGeom prst="rect">
            <a:avLst/>
          </a:prstGeom>
          <a:noFill/>
          <a:ln cap="rnd">
            <a:solidFill>
              <a:srgbClr val="7030A0"/>
            </a:solidFill>
            <a:prstDash val="sysDash"/>
            <a:round/>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sz="1837" dirty="0"/>
          </a:p>
        </p:txBody>
      </p:sp>
      <p:sp>
        <p:nvSpPr>
          <p:cNvPr id="43" name="テキスト ボックス 42">
            <a:extLst>
              <a:ext uri="{FF2B5EF4-FFF2-40B4-BE49-F238E27FC236}">
                <a16:creationId xmlns:a16="http://schemas.microsoft.com/office/drawing/2014/main" id="{72C3DA54-93C6-F35F-DBE6-FA4C18DD9C4F}"/>
              </a:ext>
            </a:extLst>
          </p:cNvPr>
          <p:cNvSpPr txBox="1"/>
          <p:nvPr/>
        </p:nvSpPr>
        <p:spPr>
          <a:xfrm>
            <a:off x="10954574" y="2055177"/>
            <a:ext cx="2651417" cy="323165"/>
          </a:xfrm>
          <a:prstGeom prst="rect">
            <a:avLst/>
          </a:prstGeom>
          <a:noFill/>
        </p:spPr>
        <p:txBody>
          <a:bodyPr wrap="square" rtlCol="0">
            <a:spAutoFit/>
          </a:bodyPr>
          <a:lstStyle/>
          <a:p>
            <a:r>
              <a:rPr kumimoji="1" lang="ja-JP" altLang="en-US" sz="1500" b="1" dirty="0">
                <a:latin typeface="+mn-ea"/>
              </a:rPr>
              <a:t>管理者　羽太 裕一</a:t>
            </a:r>
            <a:endParaRPr kumimoji="1" lang="en-US" altLang="ja-JP" sz="1500" b="1" dirty="0">
              <a:latin typeface="+mn-ea"/>
            </a:endParaRPr>
          </a:p>
        </p:txBody>
      </p:sp>
      <p:sp>
        <p:nvSpPr>
          <p:cNvPr id="37" name="テキスト ボックス 22">
            <a:extLst>
              <a:ext uri="{FF2B5EF4-FFF2-40B4-BE49-F238E27FC236}">
                <a16:creationId xmlns:a16="http://schemas.microsoft.com/office/drawing/2014/main" id="{AA978C18-D0E0-6DCA-5C4E-7114AEA6AE54}"/>
              </a:ext>
            </a:extLst>
          </p:cNvPr>
          <p:cNvSpPr txBox="1"/>
          <p:nvPr/>
        </p:nvSpPr>
        <p:spPr>
          <a:xfrm>
            <a:off x="8527371" y="2359215"/>
            <a:ext cx="6341847" cy="400110"/>
          </a:xfrm>
          <a:prstGeom prst="rect">
            <a:avLst/>
          </a:prstGeom>
          <a:noFill/>
        </p:spPr>
        <p:txBody>
          <a:bodyPr wrap="square" rtlCol="0">
            <a:spAutoFit/>
          </a:bodyPr>
          <a:lstStyle>
            <a:defPPr>
              <a:defRPr lang="en-US"/>
            </a:defPPr>
            <a:lvl1pPr marL="0" algn="l" defTabSz="457170" rtl="0" eaLnBrk="1" latinLnBrk="0" hangingPunct="1">
              <a:defRPr sz="1799" kern="1200">
                <a:solidFill>
                  <a:schemeClr val="tx1"/>
                </a:solidFill>
                <a:latin typeface="+mn-lt"/>
                <a:ea typeface="+mn-ea"/>
                <a:cs typeface="+mn-cs"/>
              </a:defRPr>
            </a:lvl1pPr>
            <a:lvl2pPr marL="457170" algn="l" defTabSz="457170" rtl="0" eaLnBrk="1" latinLnBrk="0" hangingPunct="1">
              <a:defRPr sz="1799" kern="1200">
                <a:solidFill>
                  <a:schemeClr val="tx1"/>
                </a:solidFill>
                <a:latin typeface="+mn-lt"/>
                <a:ea typeface="+mn-ea"/>
                <a:cs typeface="+mn-cs"/>
              </a:defRPr>
            </a:lvl2pPr>
            <a:lvl3pPr marL="914340" algn="l" defTabSz="457170" rtl="0" eaLnBrk="1" latinLnBrk="0" hangingPunct="1">
              <a:defRPr sz="1799" kern="1200">
                <a:solidFill>
                  <a:schemeClr val="tx1"/>
                </a:solidFill>
                <a:latin typeface="+mn-lt"/>
                <a:ea typeface="+mn-ea"/>
                <a:cs typeface="+mn-cs"/>
              </a:defRPr>
            </a:lvl3pPr>
            <a:lvl4pPr marL="1371510" algn="l" defTabSz="457170" rtl="0" eaLnBrk="1" latinLnBrk="0" hangingPunct="1">
              <a:defRPr sz="1799" kern="1200">
                <a:solidFill>
                  <a:schemeClr val="tx1"/>
                </a:solidFill>
                <a:latin typeface="+mn-lt"/>
                <a:ea typeface="+mn-ea"/>
                <a:cs typeface="+mn-cs"/>
              </a:defRPr>
            </a:lvl4pPr>
            <a:lvl5pPr marL="1828679" algn="l" defTabSz="457170" rtl="0" eaLnBrk="1" latinLnBrk="0" hangingPunct="1">
              <a:defRPr sz="1799" kern="1200">
                <a:solidFill>
                  <a:schemeClr val="tx1"/>
                </a:solidFill>
                <a:latin typeface="+mn-lt"/>
                <a:ea typeface="+mn-ea"/>
                <a:cs typeface="+mn-cs"/>
              </a:defRPr>
            </a:lvl5pPr>
            <a:lvl6pPr marL="2285850" algn="l" defTabSz="457170" rtl="0" eaLnBrk="1" latinLnBrk="0" hangingPunct="1">
              <a:defRPr sz="1799" kern="1200">
                <a:solidFill>
                  <a:schemeClr val="tx1"/>
                </a:solidFill>
                <a:latin typeface="+mn-lt"/>
                <a:ea typeface="+mn-ea"/>
                <a:cs typeface="+mn-cs"/>
              </a:defRPr>
            </a:lvl6pPr>
            <a:lvl7pPr marL="2743020" algn="l" defTabSz="457170" rtl="0" eaLnBrk="1" latinLnBrk="0" hangingPunct="1">
              <a:defRPr sz="1799" kern="1200">
                <a:solidFill>
                  <a:schemeClr val="tx1"/>
                </a:solidFill>
                <a:latin typeface="+mn-lt"/>
                <a:ea typeface="+mn-ea"/>
                <a:cs typeface="+mn-cs"/>
              </a:defRPr>
            </a:lvl7pPr>
            <a:lvl8pPr marL="3200189" algn="l" defTabSz="457170" rtl="0" eaLnBrk="1" latinLnBrk="0" hangingPunct="1">
              <a:defRPr sz="1799" kern="1200">
                <a:solidFill>
                  <a:schemeClr val="tx1"/>
                </a:solidFill>
                <a:latin typeface="+mn-lt"/>
                <a:ea typeface="+mn-ea"/>
                <a:cs typeface="+mn-cs"/>
              </a:defRPr>
            </a:lvl8pPr>
            <a:lvl9pPr marL="3657360" algn="l" defTabSz="457170" rtl="0" eaLnBrk="1" latinLnBrk="0" hangingPunct="1">
              <a:defRPr sz="1799" kern="1200">
                <a:solidFill>
                  <a:schemeClr val="tx1"/>
                </a:solidFill>
                <a:latin typeface="+mn-lt"/>
                <a:ea typeface="+mn-ea"/>
                <a:cs typeface="+mn-cs"/>
              </a:defRPr>
            </a:lvl9pPr>
          </a:lstStyle>
          <a:p>
            <a:r>
              <a:rPr kumimoji="1" lang="ja-JP" altLang="en-US" sz="2000" b="1" dirty="0">
                <a:solidFill>
                  <a:srgbClr val="FF8C00"/>
                </a:solidFill>
                <a:latin typeface="+mn-ea"/>
              </a:rPr>
              <a:t>利用者様の声</a:t>
            </a:r>
            <a:endParaRPr kumimoji="1" lang="en-US" altLang="ja-JP" sz="2000" b="1" dirty="0">
              <a:solidFill>
                <a:srgbClr val="FF8C00"/>
              </a:solidFill>
              <a:latin typeface="+mn-ea"/>
            </a:endParaRPr>
          </a:p>
        </p:txBody>
      </p:sp>
      <p:sp>
        <p:nvSpPr>
          <p:cNvPr id="10" name="テキスト ボックス 22">
            <a:extLst>
              <a:ext uri="{FF2B5EF4-FFF2-40B4-BE49-F238E27FC236}">
                <a16:creationId xmlns:a16="http://schemas.microsoft.com/office/drawing/2014/main" id="{467509FC-855D-2B0D-97F7-6A46F626DE18}"/>
              </a:ext>
            </a:extLst>
          </p:cNvPr>
          <p:cNvSpPr txBox="1"/>
          <p:nvPr/>
        </p:nvSpPr>
        <p:spPr>
          <a:xfrm>
            <a:off x="6158391" y="10989683"/>
            <a:ext cx="6341847" cy="415498"/>
          </a:xfrm>
          <a:prstGeom prst="rect">
            <a:avLst/>
          </a:prstGeom>
          <a:noFill/>
        </p:spPr>
        <p:txBody>
          <a:bodyPr wrap="square" rtlCol="0">
            <a:spAutoFit/>
          </a:bodyPr>
          <a:lstStyle>
            <a:defPPr>
              <a:defRPr lang="en-US"/>
            </a:defPPr>
            <a:lvl1pPr marL="0" algn="l" defTabSz="457170" rtl="0" eaLnBrk="1" latinLnBrk="0" hangingPunct="1">
              <a:defRPr sz="1799" kern="1200">
                <a:solidFill>
                  <a:schemeClr val="tx1"/>
                </a:solidFill>
                <a:latin typeface="+mn-lt"/>
                <a:ea typeface="+mn-ea"/>
                <a:cs typeface="+mn-cs"/>
              </a:defRPr>
            </a:lvl1pPr>
            <a:lvl2pPr marL="457170" algn="l" defTabSz="457170" rtl="0" eaLnBrk="1" latinLnBrk="0" hangingPunct="1">
              <a:defRPr sz="1799" kern="1200">
                <a:solidFill>
                  <a:schemeClr val="tx1"/>
                </a:solidFill>
                <a:latin typeface="+mn-lt"/>
                <a:ea typeface="+mn-ea"/>
                <a:cs typeface="+mn-cs"/>
              </a:defRPr>
            </a:lvl2pPr>
            <a:lvl3pPr marL="914340" algn="l" defTabSz="457170" rtl="0" eaLnBrk="1" latinLnBrk="0" hangingPunct="1">
              <a:defRPr sz="1799" kern="1200">
                <a:solidFill>
                  <a:schemeClr val="tx1"/>
                </a:solidFill>
                <a:latin typeface="+mn-lt"/>
                <a:ea typeface="+mn-ea"/>
                <a:cs typeface="+mn-cs"/>
              </a:defRPr>
            </a:lvl3pPr>
            <a:lvl4pPr marL="1371510" algn="l" defTabSz="457170" rtl="0" eaLnBrk="1" latinLnBrk="0" hangingPunct="1">
              <a:defRPr sz="1799" kern="1200">
                <a:solidFill>
                  <a:schemeClr val="tx1"/>
                </a:solidFill>
                <a:latin typeface="+mn-lt"/>
                <a:ea typeface="+mn-ea"/>
                <a:cs typeface="+mn-cs"/>
              </a:defRPr>
            </a:lvl4pPr>
            <a:lvl5pPr marL="1828679" algn="l" defTabSz="457170" rtl="0" eaLnBrk="1" latinLnBrk="0" hangingPunct="1">
              <a:defRPr sz="1799" kern="1200">
                <a:solidFill>
                  <a:schemeClr val="tx1"/>
                </a:solidFill>
                <a:latin typeface="+mn-lt"/>
                <a:ea typeface="+mn-ea"/>
                <a:cs typeface="+mn-cs"/>
              </a:defRPr>
            </a:lvl5pPr>
            <a:lvl6pPr marL="2285850" algn="l" defTabSz="457170" rtl="0" eaLnBrk="1" latinLnBrk="0" hangingPunct="1">
              <a:defRPr sz="1799" kern="1200">
                <a:solidFill>
                  <a:schemeClr val="tx1"/>
                </a:solidFill>
                <a:latin typeface="+mn-lt"/>
                <a:ea typeface="+mn-ea"/>
                <a:cs typeface="+mn-cs"/>
              </a:defRPr>
            </a:lvl6pPr>
            <a:lvl7pPr marL="2743020" algn="l" defTabSz="457170" rtl="0" eaLnBrk="1" latinLnBrk="0" hangingPunct="1">
              <a:defRPr sz="1799" kern="1200">
                <a:solidFill>
                  <a:schemeClr val="tx1"/>
                </a:solidFill>
                <a:latin typeface="+mn-lt"/>
                <a:ea typeface="+mn-ea"/>
                <a:cs typeface="+mn-cs"/>
              </a:defRPr>
            </a:lvl7pPr>
            <a:lvl8pPr marL="3200189" algn="l" defTabSz="457170" rtl="0" eaLnBrk="1" latinLnBrk="0" hangingPunct="1">
              <a:defRPr sz="1799" kern="1200">
                <a:solidFill>
                  <a:schemeClr val="tx1"/>
                </a:solidFill>
                <a:latin typeface="+mn-lt"/>
                <a:ea typeface="+mn-ea"/>
                <a:cs typeface="+mn-cs"/>
              </a:defRPr>
            </a:lvl8pPr>
            <a:lvl9pPr marL="3657360" algn="l" defTabSz="457170" rtl="0" eaLnBrk="1" latinLnBrk="0" hangingPunct="1">
              <a:defRPr sz="1799" kern="1200">
                <a:solidFill>
                  <a:schemeClr val="tx1"/>
                </a:solidFill>
                <a:latin typeface="+mn-lt"/>
                <a:ea typeface="+mn-ea"/>
                <a:cs typeface="+mn-cs"/>
              </a:defRPr>
            </a:lvl9pPr>
          </a:lstStyle>
          <a:p>
            <a:r>
              <a:rPr kumimoji="1" lang="en-US" altLang="ja-JP" sz="2100" b="1" dirty="0">
                <a:solidFill>
                  <a:srgbClr val="FF8C00"/>
                </a:solidFill>
                <a:latin typeface="+mn-ea"/>
              </a:rPr>
              <a:t>【</a:t>
            </a:r>
            <a:r>
              <a:rPr kumimoji="1" lang="ja-JP" altLang="en-US" sz="2100" b="1" dirty="0">
                <a:solidFill>
                  <a:srgbClr val="FF8C00"/>
                </a:solidFill>
                <a:latin typeface="+mn-ea"/>
              </a:rPr>
              <a:t>自宅でできるコグニサイズ　  </a:t>
            </a:r>
            <a:r>
              <a:rPr kumimoji="1" lang="en-US" altLang="ja-JP" sz="2100" b="1" dirty="0">
                <a:solidFill>
                  <a:srgbClr val="FF8C00"/>
                </a:solidFill>
                <a:latin typeface="+mn-ea"/>
              </a:rPr>
              <a:t>】</a:t>
            </a:r>
          </a:p>
        </p:txBody>
      </p:sp>
      <p:sp>
        <p:nvSpPr>
          <p:cNvPr id="25" name="テキスト ボックス 24">
            <a:extLst>
              <a:ext uri="{FF2B5EF4-FFF2-40B4-BE49-F238E27FC236}">
                <a16:creationId xmlns:a16="http://schemas.microsoft.com/office/drawing/2014/main" id="{4016952C-AAE0-0F6F-335F-6441DCB6B8A8}"/>
              </a:ext>
            </a:extLst>
          </p:cNvPr>
          <p:cNvSpPr txBox="1"/>
          <p:nvPr/>
        </p:nvSpPr>
        <p:spPr>
          <a:xfrm>
            <a:off x="229399" y="11895371"/>
            <a:ext cx="5813950" cy="2246769"/>
          </a:xfrm>
          <a:prstGeom prst="rect">
            <a:avLst/>
          </a:prstGeom>
          <a:noFill/>
        </p:spPr>
        <p:txBody>
          <a:bodyPr wrap="square" rtlCol="0">
            <a:spAutoFit/>
          </a:bodyPr>
          <a:lstStyle/>
          <a:p>
            <a:r>
              <a:rPr lang="ja-JP" altLang="en-US" sz="2000" dirty="0"/>
              <a:t>国立長寿医療研究センターが開発した、認知症予防を目的とした運動プログラムの総称です。英語の「</a:t>
            </a:r>
            <a:r>
              <a:rPr lang="en-US" altLang="ja-JP" sz="2000" dirty="0"/>
              <a:t>cognition</a:t>
            </a:r>
            <a:r>
              <a:rPr lang="ja-JP" altLang="en-US" sz="2000" dirty="0"/>
              <a:t>（認知）」と「</a:t>
            </a:r>
            <a:r>
              <a:rPr lang="en-US" altLang="ja-JP" sz="2000" dirty="0"/>
              <a:t>exercise</a:t>
            </a:r>
            <a:r>
              <a:rPr lang="ja-JP" altLang="en-US" sz="2000" dirty="0"/>
              <a:t>（運動）」を組み合わせた造語で、軽い運動をしながら、計算やしりとりなどの認知課題を同時に行うことで、脳と体を活性化させ、認知機能の低下を抑制することを目指します。﻿</a:t>
            </a:r>
            <a:endParaRPr kumimoji="1" lang="ja-JP" altLang="en-US" sz="2000" dirty="0"/>
          </a:p>
        </p:txBody>
      </p:sp>
      <p:sp>
        <p:nvSpPr>
          <p:cNvPr id="27" name="テキスト ボックス 26">
            <a:extLst>
              <a:ext uri="{FF2B5EF4-FFF2-40B4-BE49-F238E27FC236}">
                <a16:creationId xmlns:a16="http://schemas.microsoft.com/office/drawing/2014/main" id="{592AA15A-0438-A710-0022-CF895D1428EA}"/>
              </a:ext>
            </a:extLst>
          </p:cNvPr>
          <p:cNvSpPr txBox="1"/>
          <p:nvPr/>
        </p:nvSpPr>
        <p:spPr>
          <a:xfrm>
            <a:off x="6302969" y="11413982"/>
            <a:ext cx="4723223" cy="3139321"/>
          </a:xfrm>
          <a:prstGeom prst="rect">
            <a:avLst/>
          </a:prstGeom>
          <a:noFill/>
        </p:spPr>
        <p:txBody>
          <a:bodyPr wrap="square" rtlCol="0">
            <a:spAutoFit/>
          </a:bodyPr>
          <a:lstStyle/>
          <a:p>
            <a:r>
              <a:rPr lang="ja-JP" altLang="en-US" dirty="0">
                <a:latin typeface="+mn-ea"/>
              </a:rPr>
              <a:t>①椅子に座り、背筋を伸ばして座ります。</a:t>
            </a:r>
            <a:endParaRPr lang="en-US" altLang="ja-JP" dirty="0">
              <a:latin typeface="+mn-ea"/>
            </a:endParaRPr>
          </a:p>
          <a:p>
            <a:br>
              <a:rPr lang="ja-JP" altLang="en-US" dirty="0">
                <a:latin typeface="+mn-ea"/>
              </a:rPr>
            </a:br>
            <a:r>
              <a:rPr lang="ja-JP" altLang="en-US" dirty="0">
                <a:latin typeface="+mn-ea"/>
              </a:rPr>
              <a:t>②腕を振り、足踏みをしながら、</a:t>
            </a:r>
            <a:r>
              <a:rPr lang="en-US" altLang="ja-JP" dirty="0">
                <a:latin typeface="+mn-ea"/>
              </a:rPr>
              <a:t>1</a:t>
            </a:r>
            <a:r>
              <a:rPr lang="ja-JP" altLang="en-US" dirty="0">
                <a:latin typeface="+mn-ea"/>
              </a:rPr>
              <a:t>から</a:t>
            </a:r>
            <a:r>
              <a:rPr lang="en-US" altLang="ja-JP" dirty="0">
                <a:latin typeface="+mn-ea"/>
              </a:rPr>
              <a:t>20</a:t>
            </a:r>
            <a:r>
              <a:rPr lang="ja-JP" altLang="en-US" dirty="0">
                <a:latin typeface="+mn-ea"/>
              </a:rPr>
              <a:t>の</a:t>
            </a:r>
            <a:endParaRPr lang="en-US" altLang="ja-JP" dirty="0">
              <a:latin typeface="+mn-ea"/>
            </a:endParaRPr>
          </a:p>
          <a:p>
            <a:r>
              <a:rPr lang="ja-JP" altLang="en-US" dirty="0">
                <a:latin typeface="+mn-ea"/>
              </a:rPr>
              <a:t>　順番に数字を数えます。</a:t>
            </a:r>
            <a:br>
              <a:rPr lang="ja-JP" altLang="en-US" dirty="0">
                <a:latin typeface="+mn-ea"/>
              </a:rPr>
            </a:br>
            <a:endParaRPr lang="en-US" altLang="ja-JP" dirty="0">
              <a:latin typeface="+mn-ea"/>
            </a:endParaRPr>
          </a:p>
          <a:p>
            <a:r>
              <a:rPr lang="ja-JP" altLang="en-US" dirty="0">
                <a:latin typeface="+mn-ea"/>
              </a:rPr>
              <a:t>③</a:t>
            </a:r>
            <a:r>
              <a:rPr lang="en-US" altLang="ja-JP" dirty="0">
                <a:latin typeface="+mn-ea"/>
              </a:rPr>
              <a:t>3</a:t>
            </a:r>
            <a:r>
              <a:rPr lang="ja-JP" altLang="en-US" dirty="0">
                <a:latin typeface="+mn-ea"/>
              </a:rPr>
              <a:t>の倍数の時（</a:t>
            </a:r>
            <a:r>
              <a:rPr lang="en-US" altLang="ja-JP" dirty="0">
                <a:latin typeface="+mn-ea"/>
              </a:rPr>
              <a:t>3, 6, 9,12,15,18</a:t>
            </a:r>
            <a:r>
              <a:rPr lang="ja-JP" altLang="en-US" dirty="0">
                <a:latin typeface="+mn-ea"/>
              </a:rPr>
              <a:t>）に手を叩</a:t>
            </a:r>
            <a:endParaRPr lang="en-US" altLang="ja-JP" dirty="0">
              <a:latin typeface="+mn-ea"/>
            </a:endParaRPr>
          </a:p>
          <a:p>
            <a:r>
              <a:rPr lang="ja-JP" altLang="en-US" dirty="0">
                <a:latin typeface="+mn-ea"/>
              </a:rPr>
              <a:t>　きます（始めはゆっくり）</a:t>
            </a:r>
            <a:br>
              <a:rPr lang="ja-JP" altLang="en-US" dirty="0">
                <a:latin typeface="+mn-ea"/>
              </a:rPr>
            </a:br>
            <a:endParaRPr lang="en-US" altLang="ja-JP" dirty="0">
              <a:latin typeface="+mn-ea"/>
            </a:endParaRPr>
          </a:p>
          <a:p>
            <a:r>
              <a:rPr lang="ja-JP" altLang="en-US" dirty="0">
                <a:latin typeface="+mn-ea"/>
              </a:rPr>
              <a:t>④慣れてきたら、速度を変えたり、</a:t>
            </a:r>
            <a:r>
              <a:rPr lang="en-US" altLang="ja-JP" dirty="0">
                <a:latin typeface="+mn-ea"/>
              </a:rPr>
              <a:t>3</a:t>
            </a:r>
            <a:r>
              <a:rPr lang="ja-JP" altLang="en-US" dirty="0">
                <a:latin typeface="+mn-ea"/>
              </a:rPr>
              <a:t>の倍数　　</a:t>
            </a:r>
            <a:endParaRPr lang="en-US" altLang="ja-JP" dirty="0">
              <a:latin typeface="+mn-ea"/>
            </a:endParaRPr>
          </a:p>
          <a:p>
            <a:r>
              <a:rPr lang="ja-JP" altLang="en-US" dirty="0">
                <a:latin typeface="+mn-ea"/>
              </a:rPr>
              <a:t>　以外のタイミングで手を叩いたりするな</a:t>
            </a:r>
            <a:endParaRPr lang="en-US" altLang="ja-JP" dirty="0">
              <a:latin typeface="+mn-ea"/>
            </a:endParaRPr>
          </a:p>
          <a:p>
            <a:r>
              <a:rPr lang="ja-JP" altLang="en-US" dirty="0">
                <a:latin typeface="+mn-ea"/>
              </a:rPr>
              <a:t>　ど、難易度を調整します。﻿</a:t>
            </a:r>
            <a:endParaRPr kumimoji="1" lang="ja-JP" altLang="en-US" dirty="0">
              <a:latin typeface="+mn-ea"/>
            </a:endParaRPr>
          </a:p>
        </p:txBody>
      </p:sp>
      <p:sp>
        <p:nvSpPr>
          <p:cNvPr id="28" name="楕円 27">
            <a:extLst>
              <a:ext uri="{FF2B5EF4-FFF2-40B4-BE49-F238E27FC236}">
                <a16:creationId xmlns:a16="http://schemas.microsoft.com/office/drawing/2014/main" id="{80652A6D-2D21-599A-60FD-5208CAFFF7F1}"/>
              </a:ext>
            </a:extLst>
          </p:cNvPr>
          <p:cNvSpPr/>
          <p:nvPr/>
        </p:nvSpPr>
        <p:spPr>
          <a:xfrm>
            <a:off x="752007" y="11059222"/>
            <a:ext cx="682665" cy="548476"/>
          </a:xfrm>
          <a:prstGeom prst="ellips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楕円 30">
            <a:extLst>
              <a:ext uri="{FF2B5EF4-FFF2-40B4-BE49-F238E27FC236}">
                <a16:creationId xmlns:a16="http://schemas.microsoft.com/office/drawing/2014/main" id="{4E8A7002-2886-EEAE-69BD-3138995BD39D}"/>
              </a:ext>
            </a:extLst>
          </p:cNvPr>
          <p:cNvSpPr/>
          <p:nvPr/>
        </p:nvSpPr>
        <p:spPr>
          <a:xfrm>
            <a:off x="1336732" y="11181026"/>
            <a:ext cx="682665" cy="548476"/>
          </a:xfrm>
          <a:prstGeom prst="ellipse">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a:extLst>
              <a:ext uri="{FF2B5EF4-FFF2-40B4-BE49-F238E27FC236}">
                <a16:creationId xmlns:a16="http://schemas.microsoft.com/office/drawing/2014/main" id="{FAD0CDD2-6CF9-CB07-4AFA-4844005BFB48}"/>
              </a:ext>
            </a:extLst>
          </p:cNvPr>
          <p:cNvSpPr/>
          <p:nvPr/>
        </p:nvSpPr>
        <p:spPr>
          <a:xfrm>
            <a:off x="2476654" y="11162452"/>
            <a:ext cx="682665" cy="548476"/>
          </a:xfrm>
          <a:prstGeom prst="ellipse">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楕円 32">
            <a:extLst>
              <a:ext uri="{FF2B5EF4-FFF2-40B4-BE49-F238E27FC236}">
                <a16:creationId xmlns:a16="http://schemas.microsoft.com/office/drawing/2014/main" id="{901B09B1-DCAC-49B5-9973-6744FB72634D}"/>
              </a:ext>
            </a:extLst>
          </p:cNvPr>
          <p:cNvSpPr/>
          <p:nvPr/>
        </p:nvSpPr>
        <p:spPr>
          <a:xfrm>
            <a:off x="1906279" y="11065445"/>
            <a:ext cx="682665" cy="548476"/>
          </a:xfrm>
          <a:prstGeom prst="ellips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楕円 33">
            <a:extLst>
              <a:ext uri="{FF2B5EF4-FFF2-40B4-BE49-F238E27FC236}">
                <a16:creationId xmlns:a16="http://schemas.microsoft.com/office/drawing/2014/main" id="{A88D4A98-4565-8A12-B799-C425510FF672}"/>
              </a:ext>
            </a:extLst>
          </p:cNvPr>
          <p:cNvSpPr/>
          <p:nvPr/>
        </p:nvSpPr>
        <p:spPr>
          <a:xfrm>
            <a:off x="2998102" y="11067980"/>
            <a:ext cx="682665" cy="548476"/>
          </a:xfrm>
          <a:prstGeom prst="ellips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E8B4C51A-D183-7F03-9C53-CBC48781A36E}"/>
              </a:ext>
            </a:extLst>
          </p:cNvPr>
          <p:cNvSpPr txBox="1"/>
          <p:nvPr/>
        </p:nvSpPr>
        <p:spPr>
          <a:xfrm>
            <a:off x="874886" y="11129547"/>
            <a:ext cx="3886200" cy="477054"/>
          </a:xfrm>
          <a:prstGeom prst="rect">
            <a:avLst/>
          </a:prstGeom>
          <a:noFill/>
        </p:spPr>
        <p:txBody>
          <a:bodyPr wrap="square" rtlCol="0">
            <a:spAutoFit/>
          </a:bodyPr>
          <a:lstStyle/>
          <a:p>
            <a:r>
              <a:rPr kumimoji="1" lang="ja-JP" altLang="en-US" sz="2500" b="1" dirty="0"/>
              <a:t>コグニサイズとは</a:t>
            </a:r>
          </a:p>
        </p:txBody>
      </p:sp>
      <p:pic>
        <p:nvPicPr>
          <p:cNvPr id="38" name="図 37">
            <a:extLst>
              <a:ext uri="{FF2B5EF4-FFF2-40B4-BE49-F238E27FC236}">
                <a16:creationId xmlns:a16="http://schemas.microsoft.com/office/drawing/2014/main" id="{BF794F29-E061-0DBF-AD41-2C178A573B8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729694" y="11010954"/>
            <a:ext cx="1171611" cy="684446"/>
          </a:xfrm>
          <a:prstGeom prst="rect">
            <a:avLst/>
          </a:prstGeom>
        </p:spPr>
      </p:pic>
      <p:pic>
        <p:nvPicPr>
          <p:cNvPr id="47" name="図 46">
            <a:extLst>
              <a:ext uri="{FF2B5EF4-FFF2-40B4-BE49-F238E27FC236}">
                <a16:creationId xmlns:a16="http://schemas.microsoft.com/office/drawing/2014/main" id="{2E9A2B7E-B13E-6A27-4F95-C58637F217A3}"/>
              </a:ext>
            </a:extLst>
          </p:cNvPr>
          <p:cNvPicPr>
            <a:picLocks noChangeAspect="1"/>
          </p:cNvPicPr>
          <p:nvPr/>
        </p:nvPicPr>
        <p:blipFill>
          <a:blip r:embed="rId10">
            <a:extLst>
              <a:ext uri="{28A0092B-C50C-407E-A947-70E740481C1C}">
                <a14:useLocalDpi xmlns:a14="http://schemas.microsoft.com/office/drawing/2010/main" val="0"/>
              </a:ext>
            </a:extLst>
          </a:blip>
          <a:srcRect l="27584" t="8445" r="32091"/>
          <a:stretch>
            <a:fillRect/>
          </a:stretch>
        </p:blipFill>
        <p:spPr>
          <a:xfrm>
            <a:off x="11047552" y="11586660"/>
            <a:ext cx="859560" cy="1464745"/>
          </a:xfrm>
          <a:prstGeom prst="rect">
            <a:avLst/>
          </a:prstGeom>
        </p:spPr>
      </p:pic>
      <p:pic>
        <p:nvPicPr>
          <p:cNvPr id="49" name="図 48">
            <a:extLst>
              <a:ext uri="{FF2B5EF4-FFF2-40B4-BE49-F238E27FC236}">
                <a16:creationId xmlns:a16="http://schemas.microsoft.com/office/drawing/2014/main" id="{43C042CD-A257-98F6-6A6E-1250C96F60B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1718389" y="12948866"/>
            <a:ext cx="803791" cy="1430832"/>
          </a:xfrm>
          <a:prstGeom prst="rect">
            <a:avLst/>
          </a:prstGeom>
        </p:spPr>
      </p:pic>
      <p:sp>
        <p:nvSpPr>
          <p:cNvPr id="9" name="吹き出し: 四角形 8">
            <a:extLst>
              <a:ext uri="{FF2B5EF4-FFF2-40B4-BE49-F238E27FC236}">
                <a16:creationId xmlns:a16="http://schemas.microsoft.com/office/drawing/2014/main" id="{F955F4AA-C172-0357-5E2B-0B0E502E0161}"/>
              </a:ext>
            </a:extLst>
          </p:cNvPr>
          <p:cNvSpPr/>
          <p:nvPr/>
        </p:nvSpPr>
        <p:spPr>
          <a:xfrm>
            <a:off x="7553833" y="2895298"/>
            <a:ext cx="4775509" cy="492206"/>
          </a:xfrm>
          <a:prstGeom prst="wedgeRectCallout">
            <a:avLst>
              <a:gd name="adj1" fmla="val -57886"/>
              <a:gd name="adj2" fmla="val 34772"/>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吹き出し: 四角形 16">
            <a:extLst>
              <a:ext uri="{FF2B5EF4-FFF2-40B4-BE49-F238E27FC236}">
                <a16:creationId xmlns:a16="http://schemas.microsoft.com/office/drawing/2014/main" id="{D4936BBA-E63C-3725-61CA-87F9B79B7591}"/>
              </a:ext>
            </a:extLst>
          </p:cNvPr>
          <p:cNvSpPr/>
          <p:nvPr/>
        </p:nvSpPr>
        <p:spPr>
          <a:xfrm>
            <a:off x="7346689" y="3451871"/>
            <a:ext cx="4277713" cy="492206"/>
          </a:xfrm>
          <a:prstGeom prst="wedgeRectCallout">
            <a:avLst>
              <a:gd name="adj1" fmla="val 55613"/>
              <a:gd name="adj2" fmla="val 34772"/>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吹き出し: 四角形 18">
            <a:extLst>
              <a:ext uri="{FF2B5EF4-FFF2-40B4-BE49-F238E27FC236}">
                <a16:creationId xmlns:a16="http://schemas.microsoft.com/office/drawing/2014/main" id="{2BFF4BEB-B0FD-BFF3-8ADA-00B84EE827DA}"/>
              </a:ext>
            </a:extLst>
          </p:cNvPr>
          <p:cNvSpPr/>
          <p:nvPr/>
        </p:nvSpPr>
        <p:spPr>
          <a:xfrm>
            <a:off x="7564984" y="4025282"/>
            <a:ext cx="4083763" cy="372216"/>
          </a:xfrm>
          <a:prstGeom prst="wedgeRectCallout">
            <a:avLst>
              <a:gd name="adj1" fmla="val -57886"/>
              <a:gd name="adj2" fmla="val 34772"/>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吹き出し: 四角形 35">
            <a:extLst>
              <a:ext uri="{FF2B5EF4-FFF2-40B4-BE49-F238E27FC236}">
                <a16:creationId xmlns:a16="http://schemas.microsoft.com/office/drawing/2014/main" id="{1DE54F13-8EE2-E0C0-7740-FB12E8FB7FAD}"/>
              </a:ext>
            </a:extLst>
          </p:cNvPr>
          <p:cNvSpPr/>
          <p:nvPr/>
        </p:nvSpPr>
        <p:spPr>
          <a:xfrm>
            <a:off x="7342975" y="4448099"/>
            <a:ext cx="4346252" cy="492206"/>
          </a:xfrm>
          <a:prstGeom prst="wedgeRectCallout">
            <a:avLst>
              <a:gd name="adj1" fmla="val 55335"/>
              <a:gd name="adj2" fmla="val 34772"/>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吹き出し: 四角形 38">
            <a:extLst>
              <a:ext uri="{FF2B5EF4-FFF2-40B4-BE49-F238E27FC236}">
                <a16:creationId xmlns:a16="http://schemas.microsoft.com/office/drawing/2014/main" id="{DC48C966-77A5-0113-2874-5FE18D8864B2}"/>
              </a:ext>
            </a:extLst>
          </p:cNvPr>
          <p:cNvSpPr/>
          <p:nvPr/>
        </p:nvSpPr>
        <p:spPr>
          <a:xfrm>
            <a:off x="7517949" y="4994722"/>
            <a:ext cx="4346252" cy="399057"/>
          </a:xfrm>
          <a:prstGeom prst="wedgeRectCallout">
            <a:avLst>
              <a:gd name="adj1" fmla="val -56494"/>
              <a:gd name="adj2" fmla="val 3175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吹き出し: 四角形 40">
            <a:extLst>
              <a:ext uri="{FF2B5EF4-FFF2-40B4-BE49-F238E27FC236}">
                <a16:creationId xmlns:a16="http://schemas.microsoft.com/office/drawing/2014/main" id="{38CB84BB-1D4E-61F2-2D62-74D5CAB95F09}"/>
              </a:ext>
            </a:extLst>
          </p:cNvPr>
          <p:cNvSpPr/>
          <p:nvPr/>
        </p:nvSpPr>
        <p:spPr>
          <a:xfrm>
            <a:off x="7399769" y="5435561"/>
            <a:ext cx="4346252" cy="492206"/>
          </a:xfrm>
          <a:prstGeom prst="wedgeRectCallout">
            <a:avLst>
              <a:gd name="adj1" fmla="val 57005"/>
              <a:gd name="adj2" fmla="val 32328"/>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吹き出し: 四角形 41">
            <a:extLst>
              <a:ext uri="{FF2B5EF4-FFF2-40B4-BE49-F238E27FC236}">
                <a16:creationId xmlns:a16="http://schemas.microsoft.com/office/drawing/2014/main" id="{7286A19E-4800-8B3E-F783-D736E286C06D}"/>
              </a:ext>
            </a:extLst>
          </p:cNvPr>
          <p:cNvSpPr/>
          <p:nvPr/>
        </p:nvSpPr>
        <p:spPr>
          <a:xfrm>
            <a:off x="7624637" y="5984277"/>
            <a:ext cx="3936775" cy="352986"/>
          </a:xfrm>
          <a:prstGeom prst="wedgeRectCallout">
            <a:avLst>
              <a:gd name="adj1" fmla="val -59120"/>
              <a:gd name="adj2" fmla="val 29883"/>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4" name="吹き出し: 四角形 43">
            <a:extLst>
              <a:ext uri="{FF2B5EF4-FFF2-40B4-BE49-F238E27FC236}">
                <a16:creationId xmlns:a16="http://schemas.microsoft.com/office/drawing/2014/main" id="{DC019813-EB60-A900-5F04-0083090A89FA}"/>
              </a:ext>
            </a:extLst>
          </p:cNvPr>
          <p:cNvSpPr/>
          <p:nvPr/>
        </p:nvSpPr>
        <p:spPr>
          <a:xfrm>
            <a:off x="7302495" y="6384084"/>
            <a:ext cx="4346252" cy="492206"/>
          </a:xfrm>
          <a:prstGeom prst="wedgeRectCallout">
            <a:avLst>
              <a:gd name="adj1" fmla="val 56728"/>
              <a:gd name="adj2" fmla="val 32328"/>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F33941F7-CE91-660B-D5B1-B8ECFC330AB7}"/>
              </a:ext>
            </a:extLst>
          </p:cNvPr>
          <p:cNvSpPr txBox="1"/>
          <p:nvPr/>
        </p:nvSpPr>
        <p:spPr>
          <a:xfrm>
            <a:off x="7555606" y="2895089"/>
            <a:ext cx="4969244" cy="553998"/>
          </a:xfrm>
          <a:prstGeom prst="rect">
            <a:avLst/>
          </a:prstGeom>
          <a:noFill/>
        </p:spPr>
        <p:txBody>
          <a:bodyPr wrap="square" rtlCol="0">
            <a:spAutoFit/>
          </a:bodyPr>
          <a:lstStyle/>
          <a:p>
            <a:r>
              <a:rPr kumimoji="1" lang="ja-JP" altLang="en-US" sz="1500" dirty="0"/>
              <a:t>トレスタで運動を始めてから身体の変化はいかがですか？</a:t>
            </a:r>
          </a:p>
        </p:txBody>
      </p:sp>
      <p:sp>
        <p:nvSpPr>
          <p:cNvPr id="48" name="テキスト ボックス 47">
            <a:extLst>
              <a:ext uri="{FF2B5EF4-FFF2-40B4-BE49-F238E27FC236}">
                <a16:creationId xmlns:a16="http://schemas.microsoft.com/office/drawing/2014/main" id="{20344E54-92E7-2CBC-7928-D644BC071AD3}"/>
              </a:ext>
            </a:extLst>
          </p:cNvPr>
          <p:cNvSpPr txBox="1"/>
          <p:nvPr/>
        </p:nvSpPr>
        <p:spPr>
          <a:xfrm>
            <a:off x="7424688" y="3444277"/>
            <a:ext cx="4149232" cy="553998"/>
          </a:xfrm>
          <a:prstGeom prst="rect">
            <a:avLst/>
          </a:prstGeom>
          <a:noFill/>
        </p:spPr>
        <p:txBody>
          <a:bodyPr wrap="square" rtlCol="0">
            <a:spAutoFit/>
          </a:bodyPr>
          <a:lstStyle/>
          <a:p>
            <a:r>
              <a:rPr kumimoji="1" lang="ja-JP" altLang="en-US" sz="1500" dirty="0"/>
              <a:t>腰痛が改善されて、筋力もついたように感じ、歩行のバランスも安定してきています。</a:t>
            </a:r>
          </a:p>
        </p:txBody>
      </p:sp>
      <p:sp>
        <p:nvSpPr>
          <p:cNvPr id="50" name="テキスト ボックス 49">
            <a:extLst>
              <a:ext uri="{FF2B5EF4-FFF2-40B4-BE49-F238E27FC236}">
                <a16:creationId xmlns:a16="http://schemas.microsoft.com/office/drawing/2014/main" id="{D881FC6E-4819-595D-8DB4-CD437DD92D93}"/>
              </a:ext>
            </a:extLst>
          </p:cNvPr>
          <p:cNvSpPr txBox="1"/>
          <p:nvPr/>
        </p:nvSpPr>
        <p:spPr>
          <a:xfrm>
            <a:off x="8125849" y="4060322"/>
            <a:ext cx="4263433" cy="323165"/>
          </a:xfrm>
          <a:prstGeom prst="rect">
            <a:avLst/>
          </a:prstGeom>
          <a:noFill/>
        </p:spPr>
        <p:txBody>
          <a:bodyPr wrap="square" rtlCol="0">
            <a:spAutoFit/>
          </a:bodyPr>
          <a:lstStyle/>
          <a:p>
            <a:r>
              <a:rPr kumimoji="1" lang="ja-JP" altLang="en-US" sz="1500" dirty="0"/>
              <a:t>外出する機会は増えましたか？</a:t>
            </a:r>
          </a:p>
        </p:txBody>
      </p:sp>
      <p:sp>
        <p:nvSpPr>
          <p:cNvPr id="51" name="テキスト ボックス 50">
            <a:extLst>
              <a:ext uri="{FF2B5EF4-FFF2-40B4-BE49-F238E27FC236}">
                <a16:creationId xmlns:a16="http://schemas.microsoft.com/office/drawing/2014/main" id="{A2F96A01-B08E-F69F-40A7-9678F0EBF73B}"/>
              </a:ext>
            </a:extLst>
          </p:cNvPr>
          <p:cNvSpPr txBox="1"/>
          <p:nvPr/>
        </p:nvSpPr>
        <p:spPr>
          <a:xfrm>
            <a:off x="7399769" y="4444601"/>
            <a:ext cx="4263433" cy="553998"/>
          </a:xfrm>
          <a:prstGeom prst="rect">
            <a:avLst/>
          </a:prstGeom>
          <a:noFill/>
        </p:spPr>
        <p:txBody>
          <a:bodyPr wrap="square" rtlCol="0">
            <a:spAutoFit/>
          </a:bodyPr>
          <a:lstStyle/>
          <a:p>
            <a:r>
              <a:rPr kumimoji="1" lang="ja-JP" altLang="en-US" sz="1500" dirty="0"/>
              <a:t>今は暑くて外出する機会は少ないですが、時々食事に出かけることはあります。</a:t>
            </a:r>
          </a:p>
        </p:txBody>
      </p:sp>
      <p:sp>
        <p:nvSpPr>
          <p:cNvPr id="52" name="テキスト ボックス 51">
            <a:extLst>
              <a:ext uri="{FF2B5EF4-FFF2-40B4-BE49-F238E27FC236}">
                <a16:creationId xmlns:a16="http://schemas.microsoft.com/office/drawing/2014/main" id="{8DC0013F-89EE-0C8F-F7FB-F0B99F738BCD}"/>
              </a:ext>
            </a:extLst>
          </p:cNvPr>
          <p:cNvSpPr txBox="1"/>
          <p:nvPr/>
        </p:nvSpPr>
        <p:spPr>
          <a:xfrm>
            <a:off x="7908920" y="5040381"/>
            <a:ext cx="4263433" cy="323165"/>
          </a:xfrm>
          <a:prstGeom prst="rect">
            <a:avLst/>
          </a:prstGeom>
          <a:noFill/>
        </p:spPr>
        <p:txBody>
          <a:bodyPr wrap="square" rtlCol="0">
            <a:spAutoFit/>
          </a:bodyPr>
          <a:lstStyle/>
          <a:p>
            <a:r>
              <a:rPr kumimoji="1" lang="ja-JP" altLang="en-US" sz="1500" dirty="0"/>
              <a:t>日常生活で変わったことはありますか？</a:t>
            </a:r>
          </a:p>
        </p:txBody>
      </p:sp>
      <p:sp>
        <p:nvSpPr>
          <p:cNvPr id="54" name="テキスト ボックス 53">
            <a:extLst>
              <a:ext uri="{FF2B5EF4-FFF2-40B4-BE49-F238E27FC236}">
                <a16:creationId xmlns:a16="http://schemas.microsoft.com/office/drawing/2014/main" id="{87D64FD4-1C47-4836-8F00-B40EE346C216}"/>
              </a:ext>
            </a:extLst>
          </p:cNvPr>
          <p:cNvSpPr txBox="1"/>
          <p:nvPr/>
        </p:nvSpPr>
        <p:spPr>
          <a:xfrm>
            <a:off x="7346689" y="5428531"/>
            <a:ext cx="4402715" cy="553998"/>
          </a:xfrm>
          <a:prstGeom prst="rect">
            <a:avLst/>
          </a:prstGeom>
          <a:noFill/>
        </p:spPr>
        <p:txBody>
          <a:bodyPr wrap="square" rtlCol="0">
            <a:spAutoFit/>
          </a:bodyPr>
          <a:lstStyle/>
          <a:p>
            <a:r>
              <a:rPr kumimoji="1" lang="ja-JP" altLang="en-US" sz="1500" dirty="0"/>
              <a:t>日常生活で出来ることが増え、自宅での仕事も順調にやれています。</a:t>
            </a:r>
          </a:p>
        </p:txBody>
      </p:sp>
      <p:sp>
        <p:nvSpPr>
          <p:cNvPr id="55" name="テキスト ボックス 54">
            <a:extLst>
              <a:ext uri="{FF2B5EF4-FFF2-40B4-BE49-F238E27FC236}">
                <a16:creationId xmlns:a16="http://schemas.microsoft.com/office/drawing/2014/main" id="{11DC4D54-9983-7259-1364-05F20B4F4E13}"/>
              </a:ext>
            </a:extLst>
          </p:cNvPr>
          <p:cNvSpPr txBox="1"/>
          <p:nvPr/>
        </p:nvSpPr>
        <p:spPr>
          <a:xfrm>
            <a:off x="8337246" y="6018866"/>
            <a:ext cx="4263433" cy="323165"/>
          </a:xfrm>
          <a:prstGeom prst="rect">
            <a:avLst/>
          </a:prstGeom>
          <a:noFill/>
        </p:spPr>
        <p:txBody>
          <a:bodyPr wrap="square" rtlCol="0">
            <a:spAutoFit/>
          </a:bodyPr>
          <a:lstStyle/>
          <a:p>
            <a:r>
              <a:rPr kumimoji="1" lang="ja-JP" altLang="en-US" sz="1500" dirty="0"/>
              <a:t>今後の目標はありますか？</a:t>
            </a:r>
          </a:p>
        </p:txBody>
      </p:sp>
      <p:sp>
        <p:nvSpPr>
          <p:cNvPr id="57" name="テキスト ボックス 56">
            <a:extLst>
              <a:ext uri="{FF2B5EF4-FFF2-40B4-BE49-F238E27FC236}">
                <a16:creationId xmlns:a16="http://schemas.microsoft.com/office/drawing/2014/main" id="{AE1B4E2A-3C35-EEB9-DB5E-655C184AF2FC}"/>
              </a:ext>
            </a:extLst>
          </p:cNvPr>
          <p:cNvSpPr txBox="1"/>
          <p:nvPr/>
        </p:nvSpPr>
        <p:spPr>
          <a:xfrm>
            <a:off x="7252489" y="6372707"/>
            <a:ext cx="4425497" cy="553998"/>
          </a:xfrm>
          <a:prstGeom prst="rect">
            <a:avLst/>
          </a:prstGeom>
          <a:noFill/>
        </p:spPr>
        <p:txBody>
          <a:bodyPr wrap="square" rtlCol="0">
            <a:spAutoFit/>
          </a:bodyPr>
          <a:lstStyle/>
          <a:p>
            <a:r>
              <a:rPr kumimoji="1" lang="ja-JP" altLang="en-US" sz="1500" dirty="0"/>
              <a:t>今の生活がいつまでも続けていけるようにしたいです。</a:t>
            </a:r>
          </a:p>
        </p:txBody>
      </p:sp>
      <p:pic>
        <p:nvPicPr>
          <p:cNvPr id="59" name="図 58">
            <a:extLst>
              <a:ext uri="{FF2B5EF4-FFF2-40B4-BE49-F238E27FC236}">
                <a16:creationId xmlns:a16="http://schemas.microsoft.com/office/drawing/2014/main" id="{A151E516-0D75-31F9-A1A0-E4B67C689DDA}"/>
              </a:ext>
            </a:extLst>
          </p:cNvPr>
          <p:cNvPicPr>
            <a:picLocks noChangeAspect="1"/>
          </p:cNvPicPr>
          <p:nvPr/>
        </p:nvPicPr>
        <p:blipFill>
          <a:blip r:embed="rId12">
            <a:extLst>
              <a:ext uri="{28A0092B-C50C-407E-A947-70E740481C1C}">
                <a14:useLocalDpi xmlns:a14="http://schemas.microsoft.com/office/drawing/2010/main" val="0"/>
              </a:ext>
            </a:extLst>
          </a:blip>
          <a:srcRect l="9527" t="4366" r="57774" b="47609"/>
          <a:stretch>
            <a:fillRect/>
          </a:stretch>
        </p:blipFill>
        <p:spPr>
          <a:xfrm>
            <a:off x="11963645" y="3438467"/>
            <a:ext cx="425637" cy="514117"/>
          </a:xfrm>
          <a:prstGeom prst="rect">
            <a:avLst/>
          </a:prstGeom>
        </p:spPr>
      </p:pic>
      <p:pic>
        <p:nvPicPr>
          <p:cNvPr id="62" name="図 61">
            <a:extLst>
              <a:ext uri="{FF2B5EF4-FFF2-40B4-BE49-F238E27FC236}">
                <a16:creationId xmlns:a16="http://schemas.microsoft.com/office/drawing/2014/main" id="{9AE40A6E-46C0-156F-FAF3-ABE36B9C91CF}"/>
              </a:ext>
            </a:extLst>
          </p:cNvPr>
          <p:cNvPicPr>
            <a:picLocks noChangeAspect="1"/>
          </p:cNvPicPr>
          <p:nvPr/>
        </p:nvPicPr>
        <p:blipFill>
          <a:blip r:embed="rId4">
            <a:extLst>
              <a:ext uri="{28A0092B-C50C-407E-A947-70E740481C1C}">
                <a14:useLocalDpi xmlns:a14="http://schemas.microsoft.com/office/drawing/2010/main" val="0"/>
              </a:ext>
            </a:extLst>
          </a:blip>
          <a:srcRect l="53807" t="3557" r="25833" b="64298"/>
          <a:stretch>
            <a:fillRect/>
          </a:stretch>
        </p:blipFill>
        <p:spPr>
          <a:xfrm>
            <a:off x="6590997" y="2786835"/>
            <a:ext cx="508980" cy="601812"/>
          </a:xfrm>
          <a:prstGeom prst="rect">
            <a:avLst/>
          </a:prstGeom>
        </p:spPr>
      </p:pic>
      <p:pic>
        <p:nvPicPr>
          <p:cNvPr id="63" name="図 62">
            <a:extLst>
              <a:ext uri="{FF2B5EF4-FFF2-40B4-BE49-F238E27FC236}">
                <a16:creationId xmlns:a16="http://schemas.microsoft.com/office/drawing/2014/main" id="{630E58B8-F5C3-100D-B87E-0F578C7E9183}"/>
              </a:ext>
            </a:extLst>
          </p:cNvPr>
          <p:cNvPicPr>
            <a:picLocks noChangeAspect="1"/>
          </p:cNvPicPr>
          <p:nvPr/>
        </p:nvPicPr>
        <p:blipFill>
          <a:blip r:embed="rId12">
            <a:extLst>
              <a:ext uri="{28A0092B-C50C-407E-A947-70E740481C1C}">
                <a14:useLocalDpi xmlns:a14="http://schemas.microsoft.com/office/drawing/2010/main" val="0"/>
              </a:ext>
            </a:extLst>
          </a:blip>
          <a:srcRect l="9527" t="4366" r="57774" b="47609"/>
          <a:stretch>
            <a:fillRect/>
          </a:stretch>
        </p:blipFill>
        <p:spPr>
          <a:xfrm>
            <a:off x="11989709" y="4407326"/>
            <a:ext cx="426453" cy="515103"/>
          </a:xfrm>
          <a:prstGeom prst="rect">
            <a:avLst/>
          </a:prstGeom>
        </p:spPr>
      </p:pic>
      <p:pic>
        <p:nvPicPr>
          <p:cNvPr id="64" name="図 63">
            <a:extLst>
              <a:ext uri="{FF2B5EF4-FFF2-40B4-BE49-F238E27FC236}">
                <a16:creationId xmlns:a16="http://schemas.microsoft.com/office/drawing/2014/main" id="{FA809660-831A-19A6-0A1F-7223C8BA01AD}"/>
              </a:ext>
            </a:extLst>
          </p:cNvPr>
          <p:cNvPicPr>
            <a:picLocks noChangeAspect="1"/>
          </p:cNvPicPr>
          <p:nvPr/>
        </p:nvPicPr>
        <p:blipFill>
          <a:blip r:embed="rId4">
            <a:extLst>
              <a:ext uri="{28A0092B-C50C-407E-A947-70E740481C1C}">
                <a14:useLocalDpi xmlns:a14="http://schemas.microsoft.com/office/drawing/2010/main" val="0"/>
              </a:ext>
            </a:extLst>
          </a:blip>
          <a:srcRect l="53807" t="3557" r="25833" b="64298"/>
          <a:stretch>
            <a:fillRect/>
          </a:stretch>
        </p:blipFill>
        <p:spPr>
          <a:xfrm>
            <a:off x="6597568" y="3805610"/>
            <a:ext cx="508980" cy="601812"/>
          </a:xfrm>
          <a:prstGeom prst="rect">
            <a:avLst/>
          </a:prstGeom>
        </p:spPr>
      </p:pic>
      <p:pic>
        <p:nvPicPr>
          <p:cNvPr id="66" name="図 65">
            <a:extLst>
              <a:ext uri="{FF2B5EF4-FFF2-40B4-BE49-F238E27FC236}">
                <a16:creationId xmlns:a16="http://schemas.microsoft.com/office/drawing/2014/main" id="{354D26F6-65CA-8CE2-72BB-EB41EFCE704A}"/>
              </a:ext>
            </a:extLst>
          </p:cNvPr>
          <p:cNvPicPr>
            <a:picLocks noChangeAspect="1"/>
          </p:cNvPicPr>
          <p:nvPr/>
        </p:nvPicPr>
        <p:blipFill>
          <a:blip r:embed="rId4">
            <a:extLst>
              <a:ext uri="{28A0092B-C50C-407E-A947-70E740481C1C}">
                <a14:useLocalDpi xmlns:a14="http://schemas.microsoft.com/office/drawing/2010/main" val="0"/>
              </a:ext>
            </a:extLst>
          </a:blip>
          <a:srcRect l="53807" t="3557" r="25833" b="64298"/>
          <a:stretch>
            <a:fillRect/>
          </a:stretch>
        </p:blipFill>
        <p:spPr>
          <a:xfrm>
            <a:off x="6577209" y="4862439"/>
            <a:ext cx="508980" cy="601812"/>
          </a:xfrm>
          <a:prstGeom prst="rect">
            <a:avLst/>
          </a:prstGeom>
        </p:spPr>
      </p:pic>
      <p:pic>
        <p:nvPicPr>
          <p:cNvPr id="67" name="図 66">
            <a:extLst>
              <a:ext uri="{FF2B5EF4-FFF2-40B4-BE49-F238E27FC236}">
                <a16:creationId xmlns:a16="http://schemas.microsoft.com/office/drawing/2014/main" id="{BCE0F88C-F396-FAB1-F79A-7D84B2BF8E33}"/>
              </a:ext>
            </a:extLst>
          </p:cNvPr>
          <p:cNvPicPr>
            <a:picLocks noChangeAspect="1"/>
          </p:cNvPicPr>
          <p:nvPr/>
        </p:nvPicPr>
        <p:blipFill>
          <a:blip r:embed="rId4">
            <a:extLst>
              <a:ext uri="{28A0092B-C50C-407E-A947-70E740481C1C}">
                <a14:useLocalDpi xmlns:a14="http://schemas.microsoft.com/office/drawing/2010/main" val="0"/>
              </a:ext>
            </a:extLst>
          </a:blip>
          <a:srcRect l="53807" t="3557" r="25833" b="64298"/>
          <a:stretch>
            <a:fillRect/>
          </a:stretch>
        </p:blipFill>
        <p:spPr>
          <a:xfrm>
            <a:off x="6594184" y="5779500"/>
            <a:ext cx="502607" cy="594277"/>
          </a:xfrm>
          <a:prstGeom prst="rect">
            <a:avLst/>
          </a:prstGeom>
        </p:spPr>
      </p:pic>
      <p:pic>
        <p:nvPicPr>
          <p:cNvPr id="68" name="図 67">
            <a:extLst>
              <a:ext uri="{FF2B5EF4-FFF2-40B4-BE49-F238E27FC236}">
                <a16:creationId xmlns:a16="http://schemas.microsoft.com/office/drawing/2014/main" id="{98FF0181-95F8-136B-0F25-EDA549FD9FDA}"/>
              </a:ext>
            </a:extLst>
          </p:cNvPr>
          <p:cNvPicPr>
            <a:picLocks noChangeAspect="1"/>
          </p:cNvPicPr>
          <p:nvPr/>
        </p:nvPicPr>
        <p:blipFill>
          <a:blip r:embed="rId12">
            <a:extLst>
              <a:ext uri="{28A0092B-C50C-407E-A947-70E740481C1C}">
                <a14:useLocalDpi xmlns:a14="http://schemas.microsoft.com/office/drawing/2010/main" val="0"/>
              </a:ext>
            </a:extLst>
          </a:blip>
          <a:srcRect l="9527" t="4366" r="57774" b="47609"/>
          <a:stretch>
            <a:fillRect/>
          </a:stretch>
        </p:blipFill>
        <p:spPr>
          <a:xfrm>
            <a:off x="12050956" y="5422708"/>
            <a:ext cx="458654" cy="553998"/>
          </a:xfrm>
          <a:prstGeom prst="rect">
            <a:avLst/>
          </a:prstGeom>
        </p:spPr>
      </p:pic>
      <p:pic>
        <p:nvPicPr>
          <p:cNvPr id="69" name="図 68">
            <a:extLst>
              <a:ext uri="{FF2B5EF4-FFF2-40B4-BE49-F238E27FC236}">
                <a16:creationId xmlns:a16="http://schemas.microsoft.com/office/drawing/2014/main" id="{EC1AB8D2-5463-CD3A-E90F-11DC96A5C12C}"/>
              </a:ext>
            </a:extLst>
          </p:cNvPr>
          <p:cNvPicPr>
            <a:picLocks noChangeAspect="1"/>
          </p:cNvPicPr>
          <p:nvPr/>
        </p:nvPicPr>
        <p:blipFill>
          <a:blip r:embed="rId12">
            <a:extLst>
              <a:ext uri="{28A0092B-C50C-407E-A947-70E740481C1C}">
                <a14:useLocalDpi xmlns:a14="http://schemas.microsoft.com/office/drawing/2010/main" val="0"/>
              </a:ext>
            </a:extLst>
          </a:blip>
          <a:srcRect l="9527" t="4366" r="59742" b="47609"/>
          <a:stretch>
            <a:fillRect/>
          </a:stretch>
        </p:blipFill>
        <p:spPr>
          <a:xfrm>
            <a:off x="12060778" y="6332488"/>
            <a:ext cx="419795" cy="539533"/>
          </a:xfrm>
          <a:prstGeom prst="rect">
            <a:avLst/>
          </a:prstGeom>
        </p:spPr>
      </p:pic>
      <p:sp>
        <p:nvSpPr>
          <p:cNvPr id="60" name="テキスト ボックス 59">
            <a:extLst>
              <a:ext uri="{FF2B5EF4-FFF2-40B4-BE49-F238E27FC236}">
                <a16:creationId xmlns:a16="http://schemas.microsoft.com/office/drawing/2014/main" id="{C19763B1-E64F-8231-A664-1C360E8CB965}"/>
              </a:ext>
            </a:extLst>
          </p:cNvPr>
          <p:cNvSpPr txBox="1"/>
          <p:nvPr/>
        </p:nvSpPr>
        <p:spPr>
          <a:xfrm>
            <a:off x="23338" y="3921043"/>
            <a:ext cx="6479411" cy="877163"/>
          </a:xfrm>
          <a:prstGeom prst="rect">
            <a:avLst/>
          </a:prstGeom>
          <a:noFill/>
        </p:spPr>
        <p:txBody>
          <a:bodyPr wrap="square" rtlCol="0">
            <a:spAutoFit/>
          </a:bodyPr>
          <a:lstStyle/>
          <a:p>
            <a:r>
              <a:rPr kumimoji="1" lang="ja-JP" altLang="en-US" sz="1700" dirty="0"/>
              <a:t>食欲の秋、スポーツの秋、読書の秋、芸術の秋など色々な秋があります。この健康増進普及月間にご自身の体と向き合ってみませんか？</a:t>
            </a:r>
          </a:p>
        </p:txBody>
      </p:sp>
      <p:sp>
        <p:nvSpPr>
          <p:cNvPr id="70" name="テキスト ボックス 69">
            <a:extLst>
              <a:ext uri="{FF2B5EF4-FFF2-40B4-BE49-F238E27FC236}">
                <a16:creationId xmlns:a16="http://schemas.microsoft.com/office/drawing/2014/main" id="{C2878710-9665-E464-A1E8-FC3DAEDC968F}"/>
              </a:ext>
            </a:extLst>
          </p:cNvPr>
          <p:cNvSpPr txBox="1"/>
          <p:nvPr/>
        </p:nvSpPr>
        <p:spPr>
          <a:xfrm>
            <a:off x="770649" y="5117293"/>
            <a:ext cx="5849500" cy="646331"/>
          </a:xfrm>
          <a:prstGeom prst="rect">
            <a:avLst/>
          </a:prstGeom>
          <a:noFill/>
        </p:spPr>
        <p:txBody>
          <a:bodyPr wrap="square" rtlCol="0">
            <a:spAutoFit/>
          </a:bodyPr>
          <a:lstStyle/>
          <a:p>
            <a:r>
              <a:rPr kumimoji="1" lang="ja-JP" altLang="en-US" dirty="0"/>
              <a:t>健康の維持、向上を図るために健康に関心を持ちましょう。</a:t>
            </a:r>
          </a:p>
        </p:txBody>
      </p:sp>
      <p:sp>
        <p:nvSpPr>
          <p:cNvPr id="71" name="テキスト ボックス 70">
            <a:extLst>
              <a:ext uri="{FF2B5EF4-FFF2-40B4-BE49-F238E27FC236}">
                <a16:creationId xmlns:a16="http://schemas.microsoft.com/office/drawing/2014/main" id="{1656284B-D1BA-C6E6-B362-196D51578916}"/>
              </a:ext>
            </a:extLst>
          </p:cNvPr>
          <p:cNvSpPr txBox="1"/>
          <p:nvPr/>
        </p:nvSpPr>
        <p:spPr>
          <a:xfrm>
            <a:off x="531396" y="5681664"/>
            <a:ext cx="6170204" cy="646331"/>
          </a:xfrm>
          <a:prstGeom prst="rect">
            <a:avLst/>
          </a:prstGeom>
          <a:noFill/>
        </p:spPr>
        <p:txBody>
          <a:bodyPr wrap="square" rtlCol="0">
            <a:spAutoFit/>
          </a:bodyPr>
          <a:lstStyle/>
          <a:p>
            <a:r>
              <a:rPr kumimoji="1" lang="ja-JP" altLang="en-US" dirty="0"/>
              <a:t>　栄養バランスが偏りやすくなるので、１日３食ご飯に</a:t>
            </a:r>
            <a:endParaRPr kumimoji="1" lang="en-US" altLang="ja-JP" dirty="0"/>
          </a:p>
          <a:p>
            <a:r>
              <a:rPr kumimoji="1" lang="ja-JP" altLang="en-US" dirty="0"/>
              <a:t>　野菜をしっかり食べましょう。</a:t>
            </a:r>
          </a:p>
        </p:txBody>
      </p:sp>
      <p:sp>
        <p:nvSpPr>
          <p:cNvPr id="72" name="テキスト ボックス 71">
            <a:extLst>
              <a:ext uri="{FF2B5EF4-FFF2-40B4-BE49-F238E27FC236}">
                <a16:creationId xmlns:a16="http://schemas.microsoft.com/office/drawing/2014/main" id="{E933AA1B-E3E3-21AD-4DAB-21F751F72600}"/>
              </a:ext>
            </a:extLst>
          </p:cNvPr>
          <p:cNvSpPr txBox="1"/>
          <p:nvPr/>
        </p:nvSpPr>
        <p:spPr>
          <a:xfrm>
            <a:off x="511651" y="6319837"/>
            <a:ext cx="5963131" cy="646331"/>
          </a:xfrm>
          <a:prstGeom prst="rect">
            <a:avLst/>
          </a:prstGeom>
          <a:noFill/>
        </p:spPr>
        <p:txBody>
          <a:bodyPr wrap="square" rtlCol="0">
            <a:spAutoFit/>
          </a:bodyPr>
          <a:lstStyle/>
          <a:p>
            <a:r>
              <a:rPr kumimoji="1" lang="ja-JP" altLang="en-US" dirty="0"/>
              <a:t>　日頃から日常生活における身体活動量を継続的に増や</a:t>
            </a:r>
            <a:endParaRPr kumimoji="1" lang="en-US" altLang="ja-JP" dirty="0"/>
          </a:p>
          <a:p>
            <a:r>
              <a:rPr kumimoji="1" lang="ja-JP" altLang="en-US" dirty="0"/>
              <a:t>　しましょう。</a:t>
            </a:r>
          </a:p>
        </p:txBody>
      </p:sp>
      <p:sp>
        <p:nvSpPr>
          <p:cNvPr id="73" name="テキスト ボックス 72">
            <a:extLst>
              <a:ext uri="{FF2B5EF4-FFF2-40B4-BE49-F238E27FC236}">
                <a16:creationId xmlns:a16="http://schemas.microsoft.com/office/drawing/2014/main" id="{9B488401-310C-6273-E979-4D35871F3117}"/>
              </a:ext>
            </a:extLst>
          </p:cNvPr>
          <p:cNvSpPr txBox="1"/>
          <p:nvPr/>
        </p:nvSpPr>
        <p:spPr>
          <a:xfrm>
            <a:off x="522221" y="6986617"/>
            <a:ext cx="5712660" cy="646331"/>
          </a:xfrm>
          <a:prstGeom prst="rect">
            <a:avLst/>
          </a:prstGeom>
          <a:noFill/>
        </p:spPr>
        <p:txBody>
          <a:bodyPr wrap="square" rtlCol="0">
            <a:spAutoFit/>
          </a:bodyPr>
          <a:lstStyle/>
          <a:p>
            <a:r>
              <a:rPr kumimoji="1" lang="ja-JP" altLang="en-US" dirty="0"/>
              <a:t>　睡眠により十分な休息を取り、日々の心身の疲れを　　</a:t>
            </a:r>
            <a:endParaRPr kumimoji="1" lang="en-US" altLang="ja-JP" dirty="0"/>
          </a:p>
          <a:p>
            <a:r>
              <a:rPr kumimoji="1" lang="ja-JP" altLang="en-US" dirty="0"/>
              <a:t>　取りましょう。</a:t>
            </a:r>
          </a:p>
        </p:txBody>
      </p:sp>
      <p:sp>
        <p:nvSpPr>
          <p:cNvPr id="74" name="テキスト ボックス 73">
            <a:extLst>
              <a:ext uri="{FF2B5EF4-FFF2-40B4-BE49-F238E27FC236}">
                <a16:creationId xmlns:a16="http://schemas.microsoft.com/office/drawing/2014/main" id="{7BE419A7-B2F9-66EF-EA68-8F45821A23DB}"/>
              </a:ext>
            </a:extLst>
          </p:cNvPr>
          <p:cNvSpPr txBox="1"/>
          <p:nvPr/>
        </p:nvSpPr>
        <p:spPr>
          <a:xfrm>
            <a:off x="762216" y="7671197"/>
            <a:ext cx="5835352" cy="646331"/>
          </a:xfrm>
          <a:prstGeom prst="rect">
            <a:avLst/>
          </a:prstGeom>
          <a:noFill/>
        </p:spPr>
        <p:txBody>
          <a:bodyPr wrap="square" rtlCol="0">
            <a:spAutoFit/>
          </a:bodyPr>
          <a:lstStyle/>
          <a:p>
            <a:r>
              <a:rPr kumimoji="1" lang="ja-JP" altLang="en-US" dirty="0"/>
              <a:t>歯と口の健康が全身の健康と関わっていることを理解しましょう。</a:t>
            </a:r>
          </a:p>
        </p:txBody>
      </p:sp>
      <p:sp>
        <p:nvSpPr>
          <p:cNvPr id="76" name="テキスト ボックス 75">
            <a:extLst>
              <a:ext uri="{FF2B5EF4-FFF2-40B4-BE49-F238E27FC236}">
                <a16:creationId xmlns:a16="http://schemas.microsoft.com/office/drawing/2014/main" id="{43DEB8A3-BD7A-EE54-AC61-1370823397A7}"/>
              </a:ext>
            </a:extLst>
          </p:cNvPr>
          <p:cNvSpPr txBox="1"/>
          <p:nvPr/>
        </p:nvSpPr>
        <p:spPr>
          <a:xfrm>
            <a:off x="800213" y="8281767"/>
            <a:ext cx="6070944" cy="646331"/>
          </a:xfrm>
          <a:prstGeom prst="rect">
            <a:avLst/>
          </a:prstGeom>
          <a:noFill/>
        </p:spPr>
        <p:txBody>
          <a:bodyPr wrap="square" rtlCol="0">
            <a:spAutoFit/>
          </a:bodyPr>
          <a:lstStyle/>
          <a:p>
            <a:r>
              <a:rPr kumimoji="1" lang="ja-JP" altLang="en-US" dirty="0"/>
              <a:t>定期的に検診を受け、病気が見つかったら、きちんと</a:t>
            </a:r>
            <a:endParaRPr kumimoji="1" lang="en-US" altLang="ja-JP" dirty="0"/>
          </a:p>
          <a:p>
            <a:r>
              <a:rPr kumimoji="1" lang="ja-JP" altLang="en-US" dirty="0"/>
              <a:t>治療しましょう。</a:t>
            </a:r>
          </a:p>
        </p:txBody>
      </p:sp>
      <p:sp>
        <p:nvSpPr>
          <p:cNvPr id="77" name="テキスト ボックス 76">
            <a:extLst>
              <a:ext uri="{FF2B5EF4-FFF2-40B4-BE49-F238E27FC236}">
                <a16:creationId xmlns:a16="http://schemas.microsoft.com/office/drawing/2014/main" id="{F0FD26AB-68CF-EB7B-B2AB-E75AE5A4D72A}"/>
              </a:ext>
            </a:extLst>
          </p:cNvPr>
          <p:cNvSpPr txBox="1"/>
          <p:nvPr/>
        </p:nvSpPr>
        <p:spPr>
          <a:xfrm>
            <a:off x="2215032" y="2427237"/>
            <a:ext cx="5221554" cy="400110"/>
          </a:xfrm>
          <a:prstGeom prst="rect">
            <a:avLst/>
          </a:prstGeom>
          <a:noFill/>
        </p:spPr>
        <p:txBody>
          <a:bodyPr wrap="square" rtlCol="0">
            <a:spAutoFit/>
          </a:bodyPr>
          <a:lstStyle/>
          <a:p>
            <a:r>
              <a:rPr kumimoji="1" lang="ja-JP" altLang="en-US" sz="2000" b="1" dirty="0">
                <a:solidFill>
                  <a:schemeClr val="accent2"/>
                </a:solidFill>
                <a:latin typeface="+mn-ea"/>
              </a:rPr>
              <a:t>健康増進普及月間</a:t>
            </a:r>
          </a:p>
        </p:txBody>
      </p:sp>
      <p:sp>
        <p:nvSpPr>
          <p:cNvPr id="81" name="テキスト ボックス 80">
            <a:extLst>
              <a:ext uri="{FF2B5EF4-FFF2-40B4-BE49-F238E27FC236}">
                <a16:creationId xmlns:a16="http://schemas.microsoft.com/office/drawing/2014/main" id="{BB679ABD-5EDA-5107-194B-7D4698B1975C}"/>
              </a:ext>
            </a:extLst>
          </p:cNvPr>
          <p:cNvSpPr txBox="1"/>
          <p:nvPr/>
        </p:nvSpPr>
        <p:spPr>
          <a:xfrm>
            <a:off x="118195" y="10163375"/>
            <a:ext cx="6310182" cy="677108"/>
          </a:xfrm>
          <a:prstGeom prst="rect">
            <a:avLst/>
          </a:prstGeom>
          <a:noFill/>
        </p:spPr>
        <p:txBody>
          <a:bodyPr wrap="square" rtlCol="0">
            <a:spAutoFit/>
          </a:bodyPr>
          <a:lstStyle/>
          <a:p>
            <a:r>
              <a:rPr kumimoji="1" lang="ja-JP" altLang="en-US" dirty="0"/>
              <a:t>生活習慣を見直し、いつまでも</a:t>
            </a:r>
            <a:r>
              <a:rPr kumimoji="1" lang="ja-JP" altLang="en-US" sz="2000" b="1" dirty="0">
                <a:solidFill>
                  <a:srgbClr val="00B050"/>
                </a:solidFill>
              </a:rPr>
              <a:t>健康</a:t>
            </a:r>
            <a:r>
              <a:rPr kumimoji="1" lang="ja-JP" altLang="en-US" dirty="0"/>
              <a:t>に</a:t>
            </a:r>
            <a:r>
              <a:rPr kumimoji="1" lang="ja-JP" altLang="en-US" sz="2000" b="1" dirty="0">
                <a:solidFill>
                  <a:srgbClr val="00B050"/>
                </a:solidFill>
              </a:rPr>
              <a:t>元気</a:t>
            </a:r>
            <a:r>
              <a:rPr kumimoji="1" lang="ja-JP" altLang="en-US" dirty="0"/>
              <a:t>に過ごしていきましょう！！</a:t>
            </a:r>
          </a:p>
        </p:txBody>
      </p:sp>
      <p:sp>
        <p:nvSpPr>
          <p:cNvPr id="82" name="四角形: 角を丸くする 81">
            <a:extLst>
              <a:ext uri="{FF2B5EF4-FFF2-40B4-BE49-F238E27FC236}">
                <a16:creationId xmlns:a16="http://schemas.microsoft.com/office/drawing/2014/main" id="{3DB7BFEC-9619-E03A-96E8-0225EF12BB01}"/>
              </a:ext>
            </a:extLst>
          </p:cNvPr>
          <p:cNvSpPr/>
          <p:nvPr/>
        </p:nvSpPr>
        <p:spPr>
          <a:xfrm>
            <a:off x="395138" y="9196963"/>
            <a:ext cx="1826806" cy="949752"/>
          </a:xfrm>
          <a:prstGeom prst="round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27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四角形: 角を丸くする 82">
            <a:extLst>
              <a:ext uri="{FF2B5EF4-FFF2-40B4-BE49-F238E27FC236}">
                <a16:creationId xmlns:a16="http://schemas.microsoft.com/office/drawing/2014/main" id="{044DDBD2-3792-C834-769F-99000D44FDC0}"/>
              </a:ext>
            </a:extLst>
          </p:cNvPr>
          <p:cNvSpPr/>
          <p:nvPr/>
        </p:nvSpPr>
        <p:spPr>
          <a:xfrm>
            <a:off x="2361324" y="9200217"/>
            <a:ext cx="1826806" cy="946860"/>
          </a:xfrm>
          <a:prstGeom prst="round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27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四角形: 角を丸くする 83">
            <a:extLst>
              <a:ext uri="{FF2B5EF4-FFF2-40B4-BE49-F238E27FC236}">
                <a16:creationId xmlns:a16="http://schemas.microsoft.com/office/drawing/2014/main" id="{91E597DF-F3E6-8BBD-73F2-147AA6ABF202}"/>
              </a:ext>
            </a:extLst>
          </p:cNvPr>
          <p:cNvSpPr/>
          <p:nvPr/>
        </p:nvSpPr>
        <p:spPr>
          <a:xfrm>
            <a:off x="4408073" y="9217977"/>
            <a:ext cx="1826806" cy="918132"/>
          </a:xfrm>
          <a:prstGeom prst="round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27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テキスト ボックス 84">
            <a:extLst>
              <a:ext uri="{FF2B5EF4-FFF2-40B4-BE49-F238E27FC236}">
                <a16:creationId xmlns:a16="http://schemas.microsoft.com/office/drawing/2014/main" id="{7980EE3E-D157-C5C1-D27C-43CED03F1CEE}"/>
              </a:ext>
            </a:extLst>
          </p:cNvPr>
          <p:cNvSpPr txBox="1"/>
          <p:nvPr/>
        </p:nvSpPr>
        <p:spPr>
          <a:xfrm>
            <a:off x="395138" y="9398935"/>
            <a:ext cx="1937291" cy="615553"/>
          </a:xfrm>
          <a:prstGeom prst="rect">
            <a:avLst/>
          </a:prstGeom>
          <a:noFill/>
        </p:spPr>
        <p:txBody>
          <a:bodyPr wrap="square" rtlCol="0">
            <a:spAutoFit/>
          </a:bodyPr>
          <a:lstStyle/>
          <a:p>
            <a:r>
              <a:rPr kumimoji="1" lang="ja-JP" altLang="en-US" sz="1700" dirty="0"/>
              <a:t>適度な運動はできていますか？</a:t>
            </a:r>
          </a:p>
        </p:txBody>
      </p:sp>
      <p:sp>
        <p:nvSpPr>
          <p:cNvPr id="86" name="テキスト ボックス 85">
            <a:extLst>
              <a:ext uri="{FF2B5EF4-FFF2-40B4-BE49-F238E27FC236}">
                <a16:creationId xmlns:a16="http://schemas.microsoft.com/office/drawing/2014/main" id="{13EBCAF0-41D3-3854-1510-17D235B1B1B2}"/>
              </a:ext>
            </a:extLst>
          </p:cNvPr>
          <p:cNvSpPr txBox="1"/>
          <p:nvPr/>
        </p:nvSpPr>
        <p:spPr>
          <a:xfrm>
            <a:off x="2333798" y="9417227"/>
            <a:ext cx="2029939" cy="615553"/>
          </a:xfrm>
          <a:prstGeom prst="rect">
            <a:avLst/>
          </a:prstGeom>
          <a:noFill/>
        </p:spPr>
        <p:txBody>
          <a:bodyPr wrap="square" rtlCol="0">
            <a:spAutoFit/>
          </a:bodyPr>
          <a:lstStyle/>
          <a:p>
            <a:r>
              <a:rPr kumimoji="1" lang="ja-JP" altLang="en-US" sz="1700" dirty="0"/>
              <a:t>睡眠はしっかり</a:t>
            </a:r>
            <a:endParaRPr kumimoji="1" lang="en-US" altLang="ja-JP" sz="1700" dirty="0"/>
          </a:p>
          <a:p>
            <a:r>
              <a:rPr kumimoji="1" lang="ja-JP" altLang="en-US" sz="1700" dirty="0"/>
              <a:t>とれていますか？</a:t>
            </a:r>
          </a:p>
        </p:txBody>
      </p:sp>
      <p:sp>
        <p:nvSpPr>
          <p:cNvPr id="87" name="テキスト ボックス 86">
            <a:extLst>
              <a:ext uri="{FF2B5EF4-FFF2-40B4-BE49-F238E27FC236}">
                <a16:creationId xmlns:a16="http://schemas.microsoft.com/office/drawing/2014/main" id="{28CF40CD-A30B-72EB-EB8A-22722AA2561C}"/>
              </a:ext>
            </a:extLst>
          </p:cNvPr>
          <p:cNvSpPr txBox="1"/>
          <p:nvPr/>
        </p:nvSpPr>
        <p:spPr>
          <a:xfrm>
            <a:off x="4408922" y="9274291"/>
            <a:ext cx="1872699" cy="877163"/>
          </a:xfrm>
          <a:prstGeom prst="rect">
            <a:avLst/>
          </a:prstGeom>
          <a:noFill/>
        </p:spPr>
        <p:txBody>
          <a:bodyPr wrap="square" rtlCol="0">
            <a:spAutoFit/>
          </a:bodyPr>
          <a:lstStyle/>
          <a:p>
            <a:r>
              <a:rPr kumimoji="1" lang="ja-JP" altLang="en-US" sz="1700" dirty="0"/>
              <a:t>食事はバランスよく摂取できて</a:t>
            </a:r>
            <a:endParaRPr kumimoji="1" lang="en-US" altLang="ja-JP" sz="1700" dirty="0"/>
          </a:p>
          <a:p>
            <a:r>
              <a:rPr kumimoji="1" lang="ja-JP" altLang="en-US" sz="1700" dirty="0"/>
              <a:t>いますか？</a:t>
            </a:r>
            <a:endParaRPr kumimoji="1" lang="en-US" altLang="ja-JP" sz="1700" dirty="0"/>
          </a:p>
        </p:txBody>
      </p:sp>
      <p:sp>
        <p:nvSpPr>
          <p:cNvPr id="93" name="テキスト ボックス 92">
            <a:extLst>
              <a:ext uri="{FF2B5EF4-FFF2-40B4-BE49-F238E27FC236}">
                <a16:creationId xmlns:a16="http://schemas.microsoft.com/office/drawing/2014/main" id="{BF29CC78-D3CF-A549-1B9C-DE6A4E32B561}"/>
              </a:ext>
            </a:extLst>
          </p:cNvPr>
          <p:cNvSpPr txBox="1"/>
          <p:nvPr/>
        </p:nvSpPr>
        <p:spPr>
          <a:xfrm>
            <a:off x="57739" y="5145025"/>
            <a:ext cx="974558" cy="323165"/>
          </a:xfrm>
          <a:prstGeom prst="rect">
            <a:avLst/>
          </a:prstGeom>
          <a:noFill/>
        </p:spPr>
        <p:txBody>
          <a:bodyPr wrap="square" rtlCol="0">
            <a:spAutoFit/>
          </a:bodyPr>
          <a:lstStyle/>
          <a:p>
            <a:r>
              <a:rPr kumimoji="1" lang="ja-JP" altLang="en-US" sz="1500" dirty="0"/>
              <a:t>その①</a:t>
            </a:r>
          </a:p>
        </p:txBody>
      </p:sp>
      <p:sp>
        <p:nvSpPr>
          <p:cNvPr id="94" name="テキスト ボックス 93">
            <a:extLst>
              <a:ext uri="{FF2B5EF4-FFF2-40B4-BE49-F238E27FC236}">
                <a16:creationId xmlns:a16="http://schemas.microsoft.com/office/drawing/2014/main" id="{BD91FE0E-3131-BF3A-F540-CD85E5C54346}"/>
              </a:ext>
            </a:extLst>
          </p:cNvPr>
          <p:cNvSpPr txBox="1"/>
          <p:nvPr/>
        </p:nvSpPr>
        <p:spPr>
          <a:xfrm>
            <a:off x="59495" y="5695701"/>
            <a:ext cx="974558" cy="323165"/>
          </a:xfrm>
          <a:prstGeom prst="rect">
            <a:avLst/>
          </a:prstGeom>
          <a:noFill/>
        </p:spPr>
        <p:txBody>
          <a:bodyPr wrap="square" rtlCol="0">
            <a:spAutoFit/>
          </a:bodyPr>
          <a:lstStyle/>
          <a:p>
            <a:r>
              <a:rPr kumimoji="1" lang="ja-JP" altLang="en-US" sz="1500" dirty="0"/>
              <a:t>その②</a:t>
            </a:r>
          </a:p>
        </p:txBody>
      </p:sp>
      <p:sp>
        <p:nvSpPr>
          <p:cNvPr id="95" name="テキスト ボックス 94">
            <a:extLst>
              <a:ext uri="{FF2B5EF4-FFF2-40B4-BE49-F238E27FC236}">
                <a16:creationId xmlns:a16="http://schemas.microsoft.com/office/drawing/2014/main" id="{B654CC64-EB62-CAEF-C39F-6C28390B3F39}"/>
              </a:ext>
            </a:extLst>
          </p:cNvPr>
          <p:cNvSpPr txBox="1"/>
          <p:nvPr/>
        </p:nvSpPr>
        <p:spPr>
          <a:xfrm>
            <a:off x="81888" y="7003710"/>
            <a:ext cx="974558" cy="323165"/>
          </a:xfrm>
          <a:prstGeom prst="rect">
            <a:avLst/>
          </a:prstGeom>
          <a:noFill/>
        </p:spPr>
        <p:txBody>
          <a:bodyPr wrap="square" rtlCol="0">
            <a:spAutoFit/>
          </a:bodyPr>
          <a:lstStyle/>
          <a:p>
            <a:r>
              <a:rPr kumimoji="1" lang="ja-JP" altLang="en-US" sz="1500" dirty="0"/>
              <a:t>その④</a:t>
            </a:r>
          </a:p>
        </p:txBody>
      </p:sp>
      <p:sp>
        <p:nvSpPr>
          <p:cNvPr id="96" name="テキスト ボックス 95">
            <a:extLst>
              <a:ext uri="{FF2B5EF4-FFF2-40B4-BE49-F238E27FC236}">
                <a16:creationId xmlns:a16="http://schemas.microsoft.com/office/drawing/2014/main" id="{1742BD0E-0996-F523-F96E-A45EAF3A7A6C}"/>
              </a:ext>
            </a:extLst>
          </p:cNvPr>
          <p:cNvSpPr txBox="1"/>
          <p:nvPr/>
        </p:nvSpPr>
        <p:spPr>
          <a:xfrm>
            <a:off x="82698" y="7696509"/>
            <a:ext cx="974558" cy="323165"/>
          </a:xfrm>
          <a:prstGeom prst="rect">
            <a:avLst/>
          </a:prstGeom>
          <a:noFill/>
        </p:spPr>
        <p:txBody>
          <a:bodyPr wrap="square" rtlCol="0">
            <a:spAutoFit/>
          </a:bodyPr>
          <a:lstStyle/>
          <a:p>
            <a:r>
              <a:rPr kumimoji="1" lang="ja-JP" altLang="en-US" sz="1500" dirty="0"/>
              <a:t>その⑤</a:t>
            </a:r>
          </a:p>
        </p:txBody>
      </p:sp>
      <p:sp>
        <p:nvSpPr>
          <p:cNvPr id="97" name="テキスト ボックス 96">
            <a:extLst>
              <a:ext uri="{FF2B5EF4-FFF2-40B4-BE49-F238E27FC236}">
                <a16:creationId xmlns:a16="http://schemas.microsoft.com/office/drawing/2014/main" id="{B45FB6BD-9BD5-D4BD-8B37-A9BB8303EF60}"/>
              </a:ext>
            </a:extLst>
          </p:cNvPr>
          <p:cNvSpPr txBox="1"/>
          <p:nvPr/>
        </p:nvSpPr>
        <p:spPr>
          <a:xfrm>
            <a:off x="90618" y="8290654"/>
            <a:ext cx="974558" cy="323165"/>
          </a:xfrm>
          <a:prstGeom prst="rect">
            <a:avLst/>
          </a:prstGeom>
          <a:noFill/>
        </p:spPr>
        <p:txBody>
          <a:bodyPr wrap="square" rtlCol="0">
            <a:spAutoFit/>
          </a:bodyPr>
          <a:lstStyle/>
          <a:p>
            <a:r>
              <a:rPr kumimoji="1" lang="ja-JP" altLang="en-US" sz="1500" dirty="0"/>
              <a:t>その⑥</a:t>
            </a:r>
          </a:p>
        </p:txBody>
      </p:sp>
      <p:sp>
        <p:nvSpPr>
          <p:cNvPr id="98" name="テキスト ボックス 97">
            <a:extLst>
              <a:ext uri="{FF2B5EF4-FFF2-40B4-BE49-F238E27FC236}">
                <a16:creationId xmlns:a16="http://schemas.microsoft.com/office/drawing/2014/main" id="{71F78CB6-DD00-D0DC-DCAF-775A39CF7157}"/>
              </a:ext>
            </a:extLst>
          </p:cNvPr>
          <p:cNvSpPr txBox="1"/>
          <p:nvPr/>
        </p:nvSpPr>
        <p:spPr>
          <a:xfrm>
            <a:off x="66331" y="6370419"/>
            <a:ext cx="974558" cy="323165"/>
          </a:xfrm>
          <a:prstGeom prst="rect">
            <a:avLst/>
          </a:prstGeom>
          <a:noFill/>
        </p:spPr>
        <p:txBody>
          <a:bodyPr wrap="square" rtlCol="0">
            <a:spAutoFit/>
          </a:bodyPr>
          <a:lstStyle/>
          <a:p>
            <a:r>
              <a:rPr kumimoji="1" lang="ja-JP" altLang="en-US" sz="1500" dirty="0"/>
              <a:t>その③</a:t>
            </a:r>
          </a:p>
        </p:txBody>
      </p:sp>
      <p:sp>
        <p:nvSpPr>
          <p:cNvPr id="99" name="テキスト ボックス 98">
            <a:extLst>
              <a:ext uri="{FF2B5EF4-FFF2-40B4-BE49-F238E27FC236}">
                <a16:creationId xmlns:a16="http://schemas.microsoft.com/office/drawing/2014/main" id="{0719BD44-43CB-75A8-9AC8-D6D99A294826}"/>
              </a:ext>
            </a:extLst>
          </p:cNvPr>
          <p:cNvSpPr txBox="1"/>
          <p:nvPr/>
        </p:nvSpPr>
        <p:spPr>
          <a:xfrm>
            <a:off x="1394813" y="4730018"/>
            <a:ext cx="4693156" cy="369332"/>
          </a:xfrm>
          <a:prstGeom prst="rect">
            <a:avLst/>
          </a:prstGeom>
          <a:noFill/>
        </p:spPr>
        <p:txBody>
          <a:bodyPr wrap="square" rtlCol="0">
            <a:spAutoFit/>
          </a:bodyPr>
          <a:lstStyle/>
          <a:p>
            <a:r>
              <a:rPr kumimoji="1" lang="ja-JP" altLang="en-US" b="1" dirty="0"/>
              <a:t>～ご自身の体と向き合う</a:t>
            </a:r>
            <a:r>
              <a:rPr kumimoji="1" lang="en-US" altLang="ja-JP" b="1" dirty="0"/>
              <a:t>6</a:t>
            </a:r>
            <a:r>
              <a:rPr kumimoji="1" lang="ja-JP" altLang="en-US" b="1" dirty="0"/>
              <a:t>つの事～</a:t>
            </a:r>
          </a:p>
        </p:txBody>
      </p:sp>
      <p:sp>
        <p:nvSpPr>
          <p:cNvPr id="58" name="吹き出し: 四角形 57">
            <a:extLst>
              <a:ext uri="{FF2B5EF4-FFF2-40B4-BE49-F238E27FC236}">
                <a16:creationId xmlns:a16="http://schemas.microsoft.com/office/drawing/2014/main" id="{DF13ECFE-D63F-AD28-89FC-A52B0B79431E}"/>
              </a:ext>
            </a:extLst>
          </p:cNvPr>
          <p:cNvSpPr/>
          <p:nvPr/>
        </p:nvSpPr>
        <p:spPr>
          <a:xfrm>
            <a:off x="7251760" y="7027564"/>
            <a:ext cx="4748461" cy="455749"/>
          </a:xfrm>
          <a:prstGeom prst="wedgeRectCallout">
            <a:avLst>
              <a:gd name="adj1" fmla="val -54574"/>
              <a:gd name="adj2" fmla="val 29883"/>
            </a:avLst>
          </a:prstGeom>
          <a:solidFill>
            <a:srgbClr val="F2E4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吹き出し: 四角形 74">
            <a:extLst>
              <a:ext uri="{FF2B5EF4-FFF2-40B4-BE49-F238E27FC236}">
                <a16:creationId xmlns:a16="http://schemas.microsoft.com/office/drawing/2014/main" id="{94A71EB3-EFE3-015F-4C8C-09335CDECADA}"/>
              </a:ext>
            </a:extLst>
          </p:cNvPr>
          <p:cNvSpPr/>
          <p:nvPr/>
        </p:nvSpPr>
        <p:spPr>
          <a:xfrm>
            <a:off x="7178832" y="7540577"/>
            <a:ext cx="4382580" cy="921939"/>
          </a:xfrm>
          <a:prstGeom prst="wedgeRectCallout">
            <a:avLst>
              <a:gd name="adj1" fmla="val 57138"/>
              <a:gd name="adj2" fmla="val 38920"/>
            </a:avLst>
          </a:prstGeom>
          <a:solidFill>
            <a:srgbClr val="F2E4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0" name="吹き出し: 四角形 79">
            <a:extLst>
              <a:ext uri="{FF2B5EF4-FFF2-40B4-BE49-F238E27FC236}">
                <a16:creationId xmlns:a16="http://schemas.microsoft.com/office/drawing/2014/main" id="{9734DD83-4ACA-E7F1-FD84-AA94E50739CA}"/>
              </a:ext>
            </a:extLst>
          </p:cNvPr>
          <p:cNvSpPr/>
          <p:nvPr/>
        </p:nvSpPr>
        <p:spPr>
          <a:xfrm>
            <a:off x="7364586" y="8522156"/>
            <a:ext cx="4269435" cy="352986"/>
          </a:xfrm>
          <a:prstGeom prst="wedgeRectCallout">
            <a:avLst>
              <a:gd name="adj1" fmla="val -56879"/>
              <a:gd name="adj2" fmla="val 29883"/>
            </a:avLst>
          </a:prstGeom>
          <a:solidFill>
            <a:srgbClr val="F2E4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8" name="吹き出し: 四角形 87">
            <a:extLst>
              <a:ext uri="{FF2B5EF4-FFF2-40B4-BE49-F238E27FC236}">
                <a16:creationId xmlns:a16="http://schemas.microsoft.com/office/drawing/2014/main" id="{E95B7320-1E61-0E08-8112-1DBB8F090C67}"/>
              </a:ext>
            </a:extLst>
          </p:cNvPr>
          <p:cNvSpPr/>
          <p:nvPr/>
        </p:nvSpPr>
        <p:spPr>
          <a:xfrm>
            <a:off x="7302495" y="8930092"/>
            <a:ext cx="4257352" cy="588585"/>
          </a:xfrm>
          <a:prstGeom prst="wedgeRectCallout">
            <a:avLst>
              <a:gd name="adj1" fmla="val 56259"/>
              <a:gd name="adj2" fmla="val 34706"/>
            </a:avLst>
          </a:prstGeom>
          <a:solidFill>
            <a:srgbClr val="F2E4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1" name="吹き出し: 四角形 90">
            <a:extLst>
              <a:ext uri="{FF2B5EF4-FFF2-40B4-BE49-F238E27FC236}">
                <a16:creationId xmlns:a16="http://schemas.microsoft.com/office/drawing/2014/main" id="{9D5DE5BF-6FB8-D872-49A7-73C445C37DA1}"/>
              </a:ext>
            </a:extLst>
          </p:cNvPr>
          <p:cNvSpPr/>
          <p:nvPr/>
        </p:nvSpPr>
        <p:spPr>
          <a:xfrm>
            <a:off x="7367172" y="9558441"/>
            <a:ext cx="4264264" cy="352986"/>
          </a:xfrm>
          <a:prstGeom prst="wedgeRectCallout">
            <a:avLst>
              <a:gd name="adj1" fmla="val -57184"/>
              <a:gd name="adj2" fmla="val 35907"/>
            </a:avLst>
          </a:prstGeom>
          <a:solidFill>
            <a:srgbClr val="F2E4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0" name="吹き出し: 四角形 99">
            <a:extLst>
              <a:ext uri="{FF2B5EF4-FFF2-40B4-BE49-F238E27FC236}">
                <a16:creationId xmlns:a16="http://schemas.microsoft.com/office/drawing/2014/main" id="{35EFA222-B90A-2B64-35FA-2B252BCCBDC3}"/>
              </a:ext>
            </a:extLst>
          </p:cNvPr>
          <p:cNvSpPr/>
          <p:nvPr/>
        </p:nvSpPr>
        <p:spPr>
          <a:xfrm>
            <a:off x="7121664" y="9979957"/>
            <a:ext cx="4502738" cy="751367"/>
          </a:xfrm>
          <a:prstGeom prst="wedgeRectCallout">
            <a:avLst>
              <a:gd name="adj1" fmla="val 56070"/>
              <a:gd name="adj2" fmla="val 30975"/>
            </a:avLst>
          </a:prstGeom>
          <a:solidFill>
            <a:srgbClr val="F2E4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4" name="テキスト ボックス 103">
            <a:extLst>
              <a:ext uri="{FF2B5EF4-FFF2-40B4-BE49-F238E27FC236}">
                <a16:creationId xmlns:a16="http://schemas.microsoft.com/office/drawing/2014/main" id="{D5E7B8EC-D48C-07F6-C53C-868058B82504}"/>
              </a:ext>
            </a:extLst>
          </p:cNvPr>
          <p:cNvSpPr txBox="1"/>
          <p:nvPr/>
        </p:nvSpPr>
        <p:spPr>
          <a:xfrm>
            <a:off x="7184543" y="7518737"/>
            <a:ext cx="4433404" cy="1015663"/>
          </a:xfrm>
          <a:prstGeom prst="rect">
            <a:avLst/>
          </a:prstGeom>
          <a:noFill/>
        </p:spPr>
        <p:txBody>
          <a:bodyPr wrap="square" rtlCol="0">
            <a:spAutoFit/>
          </a:bodyPr>
          <a:lstStyle/>
          <a:p>
            <a:r>
              <a:rPr kumimoji="1" lang="ja-JP" altLang="en-US" sz="1500" dirty="0"/>
              <a:t>以前は歩くときに足を引きずる事がありましたが膝周りの筋肉もついてきて、安定する歩き方になったようにも感じ、娘からも歩き方が変わって元気になったと言われています。</a:t>
            </a:r>
          </a:p>
        </p:txBody>
      </p:sp>
      <p:sp>
        <p:nvSpPr>
          <p:cNvPr id="105" name="テキスト ボックス 104">
            <a:extLst>
              <a:ext uri="{FF2B5EF4-FFF2-40B4-BE49-F238E27FC236}">
                <a16:creationId xmlns:a16="http://schemas.microsoft.com/office/drawing/2014/main" id="{A213406B-93FE-8D1F-2132-40BD39B7AFD3}"/>
              </a:ext>
            </a:extLst>
          </p:cNvPr>
          <p:cNvSpPr txBox="1"/>
          <p:nvPr/>
        </p:nvSpPr>
        <p:spPr>
          <a:xfrm>
            <a:off x="7564984" y="8534400"/>
            <a:ext cx="4263433" cy="323165"/>
          </a:xfrm>
          <a:prstGeom prst="rect">
            <a:avLst/>
          </a:prstGeom>
          <a:noFill/>
        </p:spPr>
        <p:txBody>
          <a:bodyPr wrap="square" rtlCol="0">
            <a:spAutoFit/>
          </a:bodyPr>
          <a:lstStyle/>
          <a:p>
            <a:r>
              <a:rPr kumimoji="1" lang="ja-JP" altLang="en-US" sz="1500" dirty="0"/>
              <a:t>自宅では身体を動かしたりしていますか？</a:t>
            </a:r>
          </a:p>
        </p:txBody>
      </p:sp>
      <p:sp>
        <p:nvSpPr>
          <p:cNvPr id="106" name="テキスト ボックス 105">
            <a:extLst>
              <a:ext uri="{FF2B5EF4-FFF2-40B4-BE49-F238E27FC236}">
                <a16:creationId xmlns:a16="http://schemas.microsoft.com/office/drawing/2014/main" id="{2118BF9A-19F3-0688-A63E-D6A4224A14E3}"/>
              </a:ext>
            </a:extLst>
          </p:cNvPr>
          <p:cNvSpPr txBox="1"/>
          <p:nvPr/>
        </p:nvSpPr>
        <p:spPr>
          <a:xfrm>
            <a:off x="7378532" y="8953915"/>
            <a:ext cx="4194177" cy="553998"/>
          </a:xfrm>
          <a:prstGeom prst="rect">
            <a:avLst/>
          </a:prstGeom>
          <a:noFill/>
        </p:spPr>
        <p:txBody>
          <a:bodyPr wrap="square" rtlCol="0">
            <a:spAutoFit/>
          </a:bodyPr>
          <a:lstStyle/>
          <a:p>
            <a:r>
              <a:rPr kumimoji="1" lang="ja-JP" altLang="en-US" sz="1500" dirty="0"/>
              <a:t>トレスタで覚えたストレッチや口腔体操など</a:t>
            </a:r>
            <a:endParaRPr kumimoji="1" lang="en-US" altLang="ja-JP" sz="1500" dirty="0"/>
          </a:p>
          <a:p>
            <a:r>
              <a:rPr kumimoji="1" lang="ja-JP" altLang="en-US" sz="1500" dirty="0"/>
              <a:t>自分が出来る範囲で実践しています。</a:t>
            </a:r>
          </a:p>
        </p:txBody>
      </p:sp>
      <p:sp>
        <p:nvSpPr>
          <p:cNvPr id="107" name="テキスト ボックス 106">
            <a:extLst>
              <a:ext uri="{FF2B5EF4-FFF2-40B4-BE49-F238E27FC236}">
                <a16:creationId xmlns:a16="http://schemas.microsoft.com/office/drawing/2014/main" id="{71AC84E9-2BFE-7073-90D9-6A276E556874}"/>
              </a:ext>
            </a:extLst>
          </p:cNvPr>
          <p:cNvSpPr txBox="1"/>
          <p:nvPr/>
        </p:nvSpPr>
        <p:spPr>
          <a:xfrm>
            <a:off x="8148558" y="9610799"/>
            <a:ext cx="4263433" cy="323165"/>
          </a:xfrm>
          <a:prstGeom prst="rect">
            <a:avLst/>
          </a:prstGeom>
          <a:noFill/>
        </p:spPr>
        <p:txBody>
          <a:bodyPr wrap="square" rtlCol="0">
            <a:spAutoFit/>
          </a:bodyPr>
          <a:lstStyle/>
          <a:p>
            <a:r>
              <a:rPr kumimoji="1" lang="ja-JP" altLang="en-US" sz="1500" dirty="0"/>
              <a:t>今後の目標はありますか？</a:t>
            </a:r>
          </a:p>
        </p:txBody>
      </p:sp>
      <p:sp>
        <p:nvSpPr>
          <p:cNvPr id="108" name="テキスト ボックス 107">
            <a:extLst>
              <a:ext uri="{FF2B5EF4-FFF2-40B4-BE49-F238E27FC236}">
                <a16:creationId xmlns:a16="http://schemas.microsoft.com/office/drawing/2014/main" id="{72A05CAC-7C7C-BA24-FCBA-D814C7ABB933}"/>
              </a:ext>
            </a:extLst>
          </p:cNvPr>
          <p:cNvSpPr txBox="1"/>
          <p:nvPr/>
        </p:nvSpPr>
        <p:spPr>
          <a:xfrm>
            <a:off x="7086189" y="9962044"/>
            <a:ext cx="4637485" cy="784830"/>
          </a:xfrm>
          <a:prstGeom prst="rect">
            <a:avLst/>
          </a:prstGeom>
          <a:noFill/>
        </p:spPr>
        <p:txBody>
          <a:bodyPr wrap="square" rtlCol="0">
            <a:spAutoFit/>
          </a:bodyPr>
          <a:lstStyle/>
          <a:p>
            <a:r>
              <a:rPr kumimoji="1" lang="ja-JP" altLang="en-US" sz="1500" dirty="0"/>
              <a:t>外出機会は増えましたが、公共交通機関を使っての外出は自信がまだないので、もう少し筋力・体力がついたら遠いところまでお出掛けしたいです。</a:t>
            </a:r>
          </a:p>
        </p:txBody>
      </p:sp>
      <p:pic>
        <p:nvPicPr>
          <p:cNvPr id="113" name="図 112">
            <a:extLst>
              <a:ext uri="{FF2B5EF4-FFF2-40B4-BE49-F238E27FC236}">
                <a16:creationId xmlns:a16="http://schemas.microsoft.com/office/drawing/2014/main" id="{F637553C-8294-468D-CB2F-F7FB24F08782}"/>
              </a:ext>
            </a:extLst>
          </p:cNvPr>
          <p:cNvPicPr>
            <a:picLocks noChangeAspect="1"/>
          </p:cNvPicPr>
          <p:nvPr/>
        </p:nvPicPr>
        <p:blipFill>
          <a:blip r:embed="rId12">
            <a:extLst>
              <a:ext uri="{28A0092B-C50C-407E-A947-70E740481C1C}">
                <a14:useLocalDpi xmlns:a14="http://schemas.microsoft.com/office/drawing/2010/main" val="0"/>
              </a:ext>
            </a:extLst>
          </a:blip>
          <a:srcRect l="53607" t="14117" r="9908" b="41916"/>
          <a:stretch>
            <a:fillRect/>
          </a:stretch>
        </p:blipFill>
        <p:spPr>
          <a:xfrm>
            <a:off x="11981805" y="7794894"/>
            <a:ext cx="577740" cy="572577"/>
          </a:xfrm>
          <a:prstGeom prst="rect">
            <a:avLst/>
          </a:prstGeom>
        </p:spPr>
      </p:pic>
      <p:sp>
        <p:nvSpPr>
          <p:cNvPr id="114" name="テキスト ボックス 113">
            <a:extLst>
              <a:ext uri="{FF2B5EF4-FFF2-40B4-BE49-F238E27FC236}">
                <a16:creationId xmlns:a16="http://schemas.microsoft.com/office/drawing/2014/main" id="{43C97771-7C46-AF08-8623-BAB2CE00C0D9}"/>
              </a:ext>
            </a:extLst>
          </p:cNvPr>
          <p:cNvSpPr txBox="1"/>
          <p:nvPr/>
        </p:nvSpPr>
        <p:spPr>
          <a:xfrm>
            <a:off x="11661181" y="3911961"/>
            <a:ext cx="1608438" cy="338554"/>
          </a:xfrm>
          <a:prstGeom prst="rect">
            <a:avLst/>
          </a:prstGeom>
          <a:noFill/>
        </p:spPr>
        <p:txBody>
          <a:bodyPr wrap="square" rtlCol="0">
            <a:spAutoFit/>
          </a:bodyPr>
          <a:lstStyle/>
          <a:p>
            <a:r>
              <a:rPr kumimoji="1" lang="ja-JP" altLang="en-US" sz="1600" dirty="0"/>
              <a:t>（</a:t>
            </a:r>
            <a:r>
              <a:rPr kumimoji="1" lang="en-US" altLang="ja-JP" sz="1600" dirty="0"/>
              <a:t>R.O</a:t>
            </a:r>
            <a:r>
              <a:rPr kumimoji="1" lang="ja-JP" altLang="en-US" sz="1600" dirty="0"/>
              <a:t>様）</a:t>
            </a:r>
            <a:endParaRPr kumimoji="1" lang="en-US" altLang="ja-JP" sz="1600" dirty="0"/>
          </a:p>
        </p:txBody>
      </p:sp>
      <p:sp>
        <p:nvSpPr>
          <p:cNvPr id="115" name="テキスト ボックス 114">
            <a:extLst>
              <a:ext uri="{FF2B5EF4-FFF2-40B4-BE49-F238E27FC236}">
                <a16:creationId xmlns:a16="http://schemas.microsoft.com/office/drawing/2014/main" id="{A64AE381-A8E9-09FB-F087-76BEE6476BDC}"/>
              </a:ext>
            </a:extLst>
          </p:cNvPr>
          <p:cNvSpPr txBox="1"/>
          <p:nvPr/>
        </p:nvSpPr>
        <p:spPr>
          <a:xfrm>
            <a:off x="11689227" y="4916606"/>
            <a:ext cx="1608438" cy="338554"/>
          </a:xfrm>
          <a:prstGeom prst="rect">
            <a:avLst/>
          </a:prstGeom>
          <a:noFill/>
        </p:spPr>
        <p:txBody>
          <a:bodyPr wrap="square" rtlCol="0">
            <a:spAutoFit/>
          </a:bodyPr>
          <a:lstStyle/>
          <a:p>
            <a:r>
              <a:rPr kumimoji="1" lang="ja-JP" altLang="en-US" sz="1600" dirty="0"/>
              <a:t>（</a:t>
            </a:r>
            <a:r>
              <a:rPr kumimoji="1" lang="en-US" altLang="ja-JP" sz="1600" dirty="0"/>
              <a:t>R.O</a:t>
            </a:r>
            <a:r>
              <a:rPr kumimoji="1" lang="ja-JP" altLang="en-US" sz="1600" dirty="0"/>
              <a:t>様）</a:t>
            </a:r>
            <a:endParaRPr kumimoji="1" lang="en-US" altLang="ja-JP" sz="1600" dirty="0"/>
          </a:p>
        </p:txBody>
      </p:sp>
      <p:sp>
        <p:nvSpPr>
          <p:cNvPr id="116" name="テキスト ボックス 115">
            <a:extLst>
              <a:ext uri="{FF2B5EF4-FFF2-40B4-BE49-F238E27FC236}">
                <a16:creationId xmlns:a16="http://schemas.microsoft.com/office/drawing/2014/main" id="{3E310530-68E9-84CA-AE44-07F7A6556B0F}"/>
              </a:ext>
            </a:extLst>
          </p:cNvPr>
          <p:cNvSpPr txBox="1"/>
          <p:nvPr/>
        </p:nvSpPr>
        <p:spPr>
          <a:xfrm>
            <a:off x="11765746" y="5967578"/>
            <a:ext cx="1608438" cy="338554"/>
          </a:xfrm>
          <a:prstGeom prst="rect">
            <a:avLst/>
          </a:prstGeom>
          <a:noFill/>
        </p:spPr>
        <p:txBody>
          <a:bodyPr wrap="square" rtlCol="0">
            <a:spAutoFit/>
          </a:bodyPr>
          <a:lstStyle/>
          <a:p>
            <a:r>
              <a:rPr kumimoji="1" lang="ja-JP" altLang="en-US" sz="1600" dirty="0"/>
              <a:t>（</a:t>
            </a:r>
            <a:r>
              <a:rPr kumimoji="1" lang="en-US" altLang="ja-JP" sz="1600" dirty="0"/>
              <a:t>R.O</a:t>
            </a:r>
            <a:r>
              <a:rPr kumimoji="1" lang="ja-JP" altLang="en-US" sz="1600" dirty="0"/>
              <a:t>様）</a:t>
            </a:r>
            <a:endParaRPr kumimoji="1" lang="en-US" altLang="ja-JP" sz="1600" dirty="0"/>
          </a:p>
        </p:txBody>
      </p:sp>
      <p:sp>
        <p:nvSpPr>
          <p:cNvPr id="117" name="テキスト ボックス 116">
            <a:extLst>
              <a:ext uri="{FF2B5EF4-FFF2-40B4-BE49-F238E27FC236}">
                <a16:creationId xmlns:a16="http://schemas.microsoft.com/office/drawing/2014/main" id="{7373F891-685E-4C83-1B1C-41EB32E97586}"/>
              </a:ext>
            </a:extLst>
          </p:cNvPr>
          <p:cNvSpPr txBox="1"/>
          <p:nvPr/>
        </p:nvSpPr>
        <p:spPr>
          <a:xfrm>
            <a:off x="11796460" y="6869207"/>
            <a:ext cx="1608438" cy="338554"/>
          </a:xfrm>
          <a:prstGeom prst="rect">
            <a:avLst/>
          </a:prstGeom>
          <a:noFill/>
        </p:spPr>
        <p:txBody>
          <a:bodyPr wrap="square" rtlCol="0">
            <a:spAutoFit/>
          </a:bodyPr>
          <a:lstStyle/>
          <a:p>
            <a:r>
              <a:rPr kumimoji="1" lang="ja-JP" altLang="en-US" sz="1600" dirty="0"/>
              <a:t>（</a:t>
            </a:r>
            <a:r>
              <a:rPr kumimoji="1" lang="en-US" altLang="ja-JP" sz="1600" dirty="0"/>
              <a:t>R.O</a:t>
            </a:r>
            <a:r>
              <a:rPr kumimoji="1" lang="ja-JP" altLang="en-US" sz="1600" dirty="0"/>
              <a:t>様）</a:t>
            </a:r>
            <a:endParaRPr kumimoji="1" lang="en-US" altLang="ja-JP" sz="1600" dirty="0"/>
          </a:p>
        </p:txBody>
      </p:sp>
      <p:pic>
        <p:nvPicPr>
          <p:cNvPr id="118" name="図 117">
            <a:extLst>
              <a:ext uri="{FF2B5EF4-FFF2-40B4-BE49-F238E27FC236}">
                <a16:creationId xmlns:a16="http://schemas.microsoft.com/office/drawing/2014/main" id="{C31231BE-F654-6127-F1E2-25322DA94D16}"/>
              </a:ext>
            </a:extLst>
          </p:cNvPr>
          <p:cNvPicPr>
            <a:picLocks noChangeAspect="1"/>
          </p:cNvPicPr>
          <p:nvPr/>
        </p:nvPicPr>
        <p:blipFill>
          <a:blip r:embed="rId12">
            <a:extLst>
              <a:ext uri="{28A0092B-C50C-407E-A947-70E740481C1C}">
                <a14:useLocalDpi xmlns:a14="http://schemas.microsoft.com/office/drawing/2010/main" val="0"/>
              </a:ext>
            </a:extLst>
          </a:blip>
          <a:srcRect l="53607" t="14117" r="9908" b="41916"/>
          <a:stretch>
            <a:fillRect/>
          </a:stretch>
        </p:blipFill>
        <p:spPr>
          <a:xfrm>
            <a:off x="11991412" y="8891957"/>
            <a:ext cx="577740" cy="572577"/>
          </a:xfrm>
          <a:prstGeom prst="rect">
            <a:avLst/>
          </a:prstGeom>
        </p:spPr>
      </p:pic>
      <p:pic>
        <p:nvPicPr>
          <p:cNvPr id="119" name="図 118">
            <a:extLst>
              <a:ext uri="{FF2B5EF4-FFF2-40B4-BE49-F238E27FC236}">
                <a16:creationId xmlns:a16="http://schemas.microsoft.com/office/drawing/2014/main" id="{16D3AF33-E814-E44C-0A48-A8D757E11F8B}"/>
              </a:ext>
            </a:extLst>
          </p:cNvPr>
          <p:cNvPicPr>
            <a:picLocks noChangeAspect="1"/>
          </p:cNvPicPr>
          <p:nvPr/>
        </p:nvPicPr>
        <p:blipFill>
          <a:blip r:embed="rId12">
            <a:extLst>
              <a:ext uri="{28A0092B-C50C-407E-A947-70E740481C1C}">
                <a14:useLocalDpi xmlns:a14="http://schemas.microsoft.com/office/drawing/2010/main" val="0"/>
              </a:ext>
            </a:extLst>
          </a:blip>
          <a:srcRect l="53607" t="14117" r="9908" b="41916"/>
          <a:stretch>
            <a:fillRect/>
          </a:stretch>
        </p:blipFill>
        <p:spPr>
          <a:xfrm>
            <a:off x="11991412" y="10007569"/>
            <a:ext cx="577740" cy="572577"/>
          </a:xfrm>
          <a:prstGeom prst="rect">
            <a:avLst/>
          </a:prstGeom>
        </p:spPr>
      </p:pic>
      <p:sp>
        <p:nvSpPr>
          <p:cNvPr id="120" name="テキスト ボックス 119">
            <a:extLst>
              <a:ext uri="{FF2B5EF4-FFF2-40B4-BE49-F238E27FC236}">
                <a16:creationId xmlns:a16="http://schemas.microsoft.com/office/drawing/2014/main" id="{68395A36-350E-EADC-F969-2E7CDA170F3E}"/>
              </a:ext>
            </a:extLst>
          </p:cNvPr>
          <p:cNvSpPr txBox="1"/>
          <p:nvPr/>
        </p:nvSpPr>
        <p:spPr>
          <a:xfrm>
            <a:off x="11760999" y="8365123"/>
            <a:ext cx="1608438" cy="338554"/>
          </a:xfrm>
          <a:prstGeom prst="rect">
            <a:avLst/>
          </a:prstGeom>
          <a:noFill/>
        </p:spPr>
        <p:txBody>
          <a:bodyPr wrap="square" rtlCol="0">
            <a:spAutoFit/>
          </a:bodyPr>
          <a:lstStyle/>
          <a:p>
            <a:r>
              <a:rPr kumimoji="1" lang="ja-JP" altLang="en-US" sz="1600" dirty="0"/>
              <a:t>（</a:t>
            </a:r>
            <a:r>
              <a:rPr kumimoji="1" lang="en-US" altLang="ja-JP" sz="1600" dirty="0"/>
              <a:t>T.Y</a:t>
            </a:r>
            <a:r>
              <a:rPr kumimoji="1" lang="ja-JP" altLang="en-US" sz="1600" dirty="0"/>
              <a:t>様）</a:t>
            </a:r>
            <a:endParaRPr kumimoji="1" lang="en-US" altLang="ja-JP" sz="1600" dirty="0"/>
          </a:p>
        </p:txBody>
      </p:sp>
      <p:sp>
        <p:nvSpPr>
          <p:cNvPr id="121" name="テキスト ボックス 120">
            <a:extLst>
              <a:ext uri="{FF2B5EF4-FFF2-40B4-BE49-F238E27FC236}">
                <a16:creationId xmlns:a16="http://schemas.microsoft.com/office/drawing/2014/main" id="{A4BFD77F-670C-F28A-7AD5-8D3DB5F2572B}"/>
              </a:ext>
            </a:extLst>
          </p:cNvPr>
          <p:cNvSpPr txBox="1"/>
          <p:nvPr/>
        </p:nvSpPr>
        <p:spPr>
          <a:xfrm>
            <a:off x="11760999" y="9485072"/>
            <a:ext cx="1608438" cy="338554"/>
          </a:xfrm>
          <a:prstGeom prst="rect">
            <a:avLst/>
          </a:prstGeom>
          <a:noFill/>
        </p:spPr>
        <p:txBody>
          <a:bodyPr wrap="square" rtlCol="0">
            <a:spAutoFit/>
          </a:bodyPr>
          <a:lstStyle/>
          <a:p>
            <a:r>
              <a:rPr kumimoji="1" lang="ja-JP" altLang="en-US" sz="1600" dirty="0"/>
              <a:t>（</a:t>
            </a:r>
            <a:r>
              <a:rPr kumimoji="1" lang="en-US" altLang="ja-JP" sz="1600" dirty="0"/>
              <a:t>T.Y</a:t>
            </a:r>
            <a:r>
              <a:rPr kumimoji="1" lang="ja-JP" altLang="en-US" sz="1600" dirty="0"/>
              <a:t>様）</a:t>
            </a:r>
            <a:endParaRPr kumimoji="1" lang="en-US" altLang="ja-JP" sz="1600" dirty="0"/>
          </a:p>
        </p:txBody>
      </p:sp>
      <p:sp>
        <p:nvSpPr>
          <p:cNvPr id="122" name="テキスト ボックス 121">
            <a:extLst>
              <a:ext uri="{FF2B5EF4-FFF2-40B4-BE49-F238E27FC236}">
                <a16:creationId xmlns:a16="http://schemas.microsoft.com/office/drawing/2014/main" id="{0380A461-BC30-82BA-140A-5D25E873C846}"/>
              </a:ext>
            </a:extLst>
          </p:cNvPr>
          <p:cNvSpPr txBox="1"/>
          <p:nvPr/>
        </p:nvSpPr>
        <p:spPr>
          <a:xfrm>
            <a:off x="11796460" y="10553987"/>
            <a:ext cx="1608438" cy="338554"/>
          </a:xfrm>
          <a:prstGeom prst="rect">
            <a:avLst/>
          </a:prstGeom>
          <a:noFill/>
        </p:spPr>
        <p:txBody>
          <a:bodyPr wrap="square" rtlCol="0">
            <a:spAutoFit/>
          </a:bodyPr>
          <a:lstStyle/>
          <a:p>
            <a:r>
              <a:rPr kumimoji="1" lang="ja-JP" altLang="en-US" sz="1600" dirty="0"/>
              <a:t>（</a:t>
            </a:r>
            <a:r>
              <a:rPr kumimoji="1" lang="en-US" altLang="ja-JP" sz="1600" dirty="0"/>
              <a:t>T.Y</a:t>
            </a:r>
            <a:r>
              <a:rPr kumimoji="1" lang="ja-JP" altLang="en-US" sz="1600" dirty="0"/>
              <a:t>様）</a:t>
            </a:r>
            <a:endParaRPr kumimoji="1" lang="en-US" altLang="ja-JP" sz="1600" dirty="0"/>
          </a:p>
        </p:txBody>
      </p:sp>
      <p:sp>
        <p:nvSpPr>
          <p:cNvPr id="123" name="テキスト ボックス 122">
            <a:extLst>
              <a:ext uri="{FF2B5EF4-FFF2-40B4-BE49-F238E27FC236}">
                <a16:creationId xmlns:a16="http://schemas.microsoft.com/office/drawing/2014/main" id="{626D4F1E-4E78-090B-FAF3-873263DDEC71}"/>
              </a:ext>
            </a:extLst>
          </p:cNvPr>
          <p:cNvSpPr txBox="1"/>
          <p:nvPr/>
        </p:nvSpPr>
        <p:spPr>
          <a:xfrm>
            <a:off x="7214481" y="7001023"/>
            <a:ext cx="5026997" cy="553998"/>
          </a:xfrm>
          <a:prstGeom prst="rect">
            <a:avLst/>
          </a:prstGeom>
          <a:noFill/>
        </p:spPr>
        <p:txBody>
          <a:bodyPr wrap="square" rtlCol="0">
            <a:spAutoFit/>
          </a:bodyPr>
          <a:lstStyle/>
          <a:p>
            <a:r>
              <a:rPr kumimoji="1" lang="ja-JP" altLang="en-US" sz="1500" dirty="0"/>
              <a:t>トレスタで運動を始めてから身体の変化はいかがですか？</a:t>
            </a:r>
          </a:p>
        </p:txBody>
      </p:sp>
      <p:sp>
        <p:nvSpPr>
          <p:cNvPr id="101" name="テキスト ボックス 100">
            <a:extLst>
              <a:ext uri="{FF2B5EF4-FFF2-40B4-BE49-F238E27FC236}">
                <a16:creationId xmlns:a16="http://schemas.microsoft.com/office/drawing/2014/main" id="{6AFD9FE2-B82E-AB59-2CD4-75AAD2F6403F}"/>
              </a:ext>
            </a:extLst>
          </p:cNvPr>
          <p:cNvSpPr txBox="1"/>
          <p:nvPr/>
        </p:nvSpPr>
        <p:spPr>
          <a:xfrm>
            <a:off x="15670" y="2822877"/>
            <a:ext cx="6446330" cy="1200329"/>
          </a:xfrm>
          <a:prstGeom prst="rect">
            <a:avLst/>
          </a:prstGeom>
          <a:noFill/>
        </p:spPr>
        <p:txBody>
          <a:bodyPr wrap="square" rtlCol="0">
            <a:spAutoFit/>
          </a:bodyPr>
          <a:lstStyle/>
          <a:p>
            <a:r>
              <a:rPr lang="ja-JP" altLang="en-US" dirty="0"/>
              <a:t>毎年</a:t>
            </a:r>
            <a:r>
              <a:rPr lang="en-US" altLang="ja-JP" dirty="0"/>
              <a:t>9</a:t>
            </a:r>
            <a:r>
              <a:rPr lang="ja-JP" altLang="en-US" dirty="0"/>
              <a:t>月</a:t>
            </a:r>
            <a:r>
              <a:rPr lang="en-US" altLang="ja-JP" dirty="0"/>
              <a:t>1</a:t>
            </a:r>
            <a:r>
              <a:rPr lang="ja-JP" altLang="en-US" dirty="0"/>
              <a:t>日～</a:t>
            </a:r>
            <a:r>
              <a:rPr lang="en-US" altLang="ja-JP" dirty="0"/>
              <a:t>9</a:t>
            </a:r>
            <a:r>
              <a:rPr lang="ja-JP" altLang="en-US" dirty="0"/>
              <a:t>月</a:t>
            </a:r>
            <a:r>
              <a:rPr lang="en-US" altLang="ja-JP" dirty="0"/>
              <a:t>30</a:t>
            </a:r>
            <a:r>
              <a:rPr lang="ja-JP" altLang="en-US" dirty="0"/>
              <a:t>日の</a:t>
            </a:r>
            <a:r>
              <a:rPr lang="en-US" altLang="ja-JP" dirty="0"/>
              <a:t>1</a:t>
            </a:r>
            <a:r>
              <a:rPr lang="ja-JP" altLang="en-US" dirty="0"/>
              <a:t>ヶ月は、厚生労働省が定めた「健康増進普及月間」です。生活習慣病の予防と健康増進を図るためには、運動習慣の定着や食生活の改善など、健康的な生活習慣の確立が重要です！</a:t>
            </a:r>
            <a:endParaRPr kumimoji="1" lang="ja-JP" altLang="en-US" dirty="0"/>
          </a:p>
        </p:txBody>
      </p:sp>
      <p:sp>
        <p:nvSpPr>
          <p:cNvPr id="78" name="矢印: 下 77">
            <a:extLst>
              <a:ext uri="{FF2B5EF4-FFF2-40B4-BE49-F238E27FC236}">
                <a16:creationId xmlns:a16="http://schemas.microsoft.com/office/drawing/2014/main" id="{04549E45-2C3D-4DB7-B24E-095EA77B830B}"/>
              </a:ext>
            </a:extLst>
          </p:cNvPr>
          <p:cNvSpPr/>
          <p:nvPr/>
        </p:nvSpPr>
        <p:spPr>
          <a:xfrm>
            <a:off x="9769553" y="10978639"/>
            <a:ext cx="344068" cy="404211"/>
          </a:xfrm>
          <a:prstGeom prst="downArrow">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a:extLst>
              <a:ext uri="{FF2B5EF4-FFF2-40B4-BE49-F238E27FC236}">
                <a16:creationId xmlns:a16="http://schemas.microsoft.com/office/drawing/2014/main" id="{4F163B3D-59B4-2816-25AD-FAAA2D913CAB}"/>
              </a:ext>
            </a:extLst>
          </p:cNvPr>
          <p:cNvSpPr txBox="1"/>
          <p:nvPr/>
        </p:nvSpPr>
        <p:spPr>
          <a:xfrm>
            <a:off x="6331568" y="536396"/>
            <a:ext cx="6521980" cy="2031325"/>
          </a:xfrm>
          <a:prstGeom prst="rect">
            <a:avLst/>
          </a:prstGeom>
          <a:noFill/>
        </p:spPr>
        <p:txBody>
          <a:bodyPr wrap="square" rtlCol="0">
            <a:spAutoFit/>
          </a:bodyPr>
          <a:lstStyle/>
          <a:p>
            <a:r>
              <a:rPr lang="ja-JP" altLang="ja-JP" sz="1350" b="1" dirty="0">
                <a:latin typeface="+mn-ea"/>
              </a:rPr>
              <a:t>残暑厳しい折、いかがお過ごしでしょうか。</a:t>
            </a:r>
          </a:p>
          <a:p>
            <a:r>
              <a:rPr lang="en-US" altLang="ja-JP" sz="1350" b="1" dirty="0">
                <a:latin typeface="+mn-ea"/>
              </a:rPr>
              <a:t>7</a:t>
            </a:r>
            <a:r>
              <a:rPr lang="ja-JP" altLang="ja-JP" sz="1350" b="1" dirty="0">
                <a:latin typeface="+mn-ea"/>
              </a:rPr>
              <a:t>月下旬、カムチャツカ半島沖で発生した地震により鎌倉市に津波警報が発令されました。津波到達予測時間が遅いことからトレスタは早々にサービスを切り上げご自宅まで送らせていただきました。あらためて地震の際の『震源地までの距離』・『津波到達時間』・『季節による避難場所』・『備蓄品』などについてスタッフで話し合いを重ねているところです。</a:t>
            </a:r>
          </a:p>
          <a:p>
            <a:r>
              <a:rPr lang="ja-JP" altLang="ja-JP" sz="1350" b="1" dirty="0">
                <a:latin typeface="+mn-ea"/>
              </a:rPr>
              <a:t>今後、利用者様に安全に避難していただくため避難訓練の充実を図っていく所存でございます。</a:t>
            </a:r>
          </a:p>
          <a:p>
            <a:endParaRPr kumimoji="1" lang="ja-JP" altLang="en-US" sz="1350" b="1" dirty="0">
              <a:latin typeface="+mn-ea"/>
            </a:endParaRPr>
          </a:p>
        </p:txBody>
      </p:sp>
    </p:spTree>
    <p:extLst>
      <p:ext uri="{BB962C8B-B14F-4D97-AF65-F5344CB8AC3E}">
        <p14:creationId xmlns:p14="http://schemas.microsoft.com/office/powerpoint/2010/main" val="169874678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5921</TotalTime>
  <Words>972</Words>
  <Application>Microsoft Office PowerPoint</Application>
  <PresentationFormat>ユーザー設定</PresentationFormat>
  <Paragraphs>110</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游ゴシック</vt:lpstr>
      <vt:lpstr>Arial</vt:lpstr>
      <vt:lpstr>Bradley Hand ITC</vt:lpstr>
      <vt:lpstr>Calibri</vt:lpstr>
      <vt:lpstr>Calibri Light</vt:lpstr>
      <vt:lpstr>Office テーマ</vt:lpstr>
      <vt:lpstr>TRAINING STUDIO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C-02H</dc:creator>
  <cp:lastModifiedBy>C-02H</cp:lastModifiedBy>
  <cp:revision>291</cp:revision>
  <cp:lastPrinted>2025-08-22T05:02:21Z</cp:lastPrinted>
  <dcterms:created xsi:type="dcterms:W3CDTF">2024-12-11T06:14:59Z</dcterms:created>
  <dcterms:modified xsi:type="dcterms:W3CDTF">2025-08-22T05:08:13Z</dcterms:modified>
</cp:coreProperties>
</file>