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7" r:id="rId2"/>
  </p:sldIdLst>
  <p:sldSz cx="8229600" cy="10972800" type="B4JIS"/>
  <p:notesSz cx="8488363" cy="12341225"/>
  <p:defaultTextStyle>
    <a:defPPr>
      <a:defRPr lang="en-US"/>
    </a:defPPr>
    <a:lvl1pPr marL="0" algn="l" defTabSz="457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70" algn="l" defTabSz="457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40" algn="l" defTabSz="457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510" algn="l" defTabSz="457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79" algn="l" defTabSz="457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850" algn="l" defTabSz="457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3020" algn="l" defTabSz="457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189" algn="l" defTabSz="457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360" algn="l" defTabSz="457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6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20A"/>
    <a:srgbClr val="F2E4F0"/>
    <a:srgbClr val="CC00FF"/>
    <a:srgbClr val="D60093"/>
    <a:srgbClr val="FF99FF"/>
    <a:srgbClr val="FF8C00"/>
    <a:srgbClr val="FFFFCC"/>
    <a:srgbClr val="FFFFFF"/>
    <a:srgbClr val="FCFCF6"/>
    <a:srgbClr val="78A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9" autoAdjust="0"/>
    <p:restoredTop sz="93818" autoAdjust="0"/>
  </p:normalViewPr>
  <p:slideViewPr>
    <p:cSldViewPr snapToGrid="0">
      <p:cViewPr>
        <p:scale>
          <a:sx n="150" d="100"/>
          <a:sy n="150" d="100"/>
        </p:scale>
        <p:origin x="1020" y="-5790"/>
      </p:cViewPr>
      <p:guideLst>
        <p:guide orient="horz" pos="3456"/>
        <p:guide pos="2592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7" y="10"/>
            <a:ext cx="3677975" cy="618964"/>
          </a:xfrm>
          <a:prstGeom prst="rect">
            <a:avLst/>
          </a:prstGeom>
        </p:spPr>
        <p:txBody>
          <a:bodyPr vert="horz" lIns="91314" tIns="45658" rIns="91314" bIns="4565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808811" y="10"/>
            <a:ext cx="3677975" cy="618964"/>
          </a:xfrm>
          <a:prstGeom prst="rect">
            <a:avLst/>
          </a:prstGeom>
        </p:spPr>
        <p:txBody>
          <a:bodyPr vert="horz" lIns="91314" tIns="45658" rIns="91314" bIns="45658" rtlCol="0"/>
          <a:lstStyle>
            <a:lvl1pPr algn="r">
              <a:defRPr sz="1200"/>
            </a:lvl1pPr>
          </a:lstStyle>
          <a:p>
            <a:fld id="{3A9276C9-8D34-4B04-BED5-8D481505C602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682875" y="1544638"/>
            <a:ext cx="3122613" cy="4162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4" tIns="45658" rIns="91314" bIns="4565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848530" y="5938901"/>
            <a:ext cx="6791325" cy="4859676"/>
          </a:xfrm>
          <a:prstGeom prst="rect">
            <a:avLst/>
          </a:prstGeom>
        </p:spPr>
        <p:txBody>
          <a:bodyPr vert="horz" lIns="91314" tIns="45658" rIns="91314" bIns="4565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7" y="11722267"/>
            <a:ext cx="3677975" cy="618964"/>
          </a:xfrm>
          <a:prstGeom prst="rect">
            <a:avLst/>
          </a:prstGeom>
        </p:spPr>
        <p:txBody>
          <a:bodyPr vert="horz" lIns="91314" tIns="45658" rIns="91314" bIns="4565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808811" y="11722267"/>
            <a:ext cx="3677975" cy="618964"/>
          </a:xfrm>
          <a:prstGeom prst="rect">
            <a:avLst/>
          </a:prstGeom>
        </p:spPr>
        <p:txBody>
          <a:bodyPr vert="horz" lIns="91314" tIns="45658" rIns="91314" bIns="45658" rtlCol="0" anchor="b"/>
          <a:lstStyle>
            <a:lvl1pPr algn="r">
              <a:defRPr sz="1200"/>
            </a:lvl1pPr>
          </a:lstStyle>
          <a:p>
            <a:fld id="{3782A4F6-7D1E-498F-A5B6-47DEE58CAD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5586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26278" rtl="0" eaLnBrk="1" latinLnBrk="0" hangingPunct="1">
      <a:defRPr kumimoji="1" sz="1216" kern="1200">
        <a:solidFill>
          <a:schemeClr val="tx1"/>
        </a:solidFill>
        <a:latin typeface="+mn-lt"/>
        <a:ea typeface="+mn-ea"/>
        <a:cs typeface="+mn-cs"/>
      </a:defRPr>
    </a:lvl1pPr>
    <a:lvl2pPr marL="463138" algn="l" defTabSz="926278" rtl="0" eaLnBrk="1" latinLnBrk="0" hangingPunct="1">
      <a:defRPr kumimoji="1" sz="1216" kern="1200">
        <a:solidFill>
          <a:schemeClr val="tx1"/>
        </a:solidFill>
        <a:latin typeface="+mn-lt"/>
        <a:ea typeface="+mn-ea"/>
        <a:cs typeface="+mn-cs"/>
      </a:defRPr>
    </a:lvl2pPr>
    <a:lvl3pPr marL="926278" algn="l" defTabSz="926278" rtl="0" eaLnBrk="1" latinLnBrk="0" hangingPunct="1">
      <a:defRPr kumimoji="1" sz="1216" kern="1200">
        <a:solidFill>
          <a:schemeClr val="tx1"/>
        </a:solidFill>
        <a:latin typeface="+mn-lt"/>
        <a:ea typeface="+mn-ea"/>
        <a:cs typeface="+mn-cs"/>
      </a:defRPr>
    </a:lvl3pPr>
    <a:lvl4pPr marL="1389417" algn="l" defTabSz="926278" rtl="0" eaLnBrk="1" latinLnBrk="0" hangingPunct="1">
      <a:defRPr kumimoji="1" sz="1216" kern="1200">
        <a:solidFill>
          <a:schemeClr val="tx1"/>
        </a:solidFill>
        <a:latin typeface="+mn-lt"/>
        <a:ea typeface="+mn-ea"/>
        <a:cs typeface="+mn-cs"/>
      </a:defRPr>
    </a:lvl4pPr>
    <a:lvl5pPr marL="1852558" algn="l" defTabSz="926278" rtl="0" eaLnBrk="1" latinLnBrk="0" hangingPunct="1">
      <a:defRPr kumimoji="1" sz="1216" kern="1200">
        <a:solidFill>
          <a:schemeClr val="tx1"/>
        </a:solidFill>
        <a:latin typeface="+mn-lt"/>
        <a:ea typeface="+mn-ea"/>
        <a:cs typeface="+mn-cs"/>
      </a:defRPr>
    </a:lvl5pPr>
    <a:lvl6pPr marL="2315697" algn="l" defTabSz="926278" rtl="0" eaLnBrk="1" latinLnBrk="0" hangingPunct="1">
      <a:defRPr kumimoji="1" sz="1216" kern="1200">
        <a:solidFill>
          <a:schemeClr val="tx1"/>
        </a:solidFill>
        <a:latin typeface="+mn-lt"/>
        <a:ea typeface="+mn-ea"/>
        <a:cs typeface="+mn-cs"/>
      </a:defRPr>
    </a:lvl6pPr>
    <a:lvl7pPr marL="2778835" algn="l" defTabSz="926278" rtl="0" eaLnBrk="1" latinLnBrk="0" hangingPunct="1">
      <a:defRPr kumimoji="1" sz="1216" kern="1200">
        <a:solidFill>
          <a:schemeClr val="tx1"/>
        </a:solidFill>
        <a:latin typeface="+mn-lt"/>
        <a:ea typeface="+mn-ea"/>
        <a:cs typeface="+mn-cs"/>
      </a:defRPr>
    </a:lvl7pPr>
    <a:lvl8pPr marL="3241977" algn="l" defTabSz="926278" rtl="0" eaLnBrk="1" latinLnBrk="0" hangingPunct="1">
      <a:defRPr kumimoji="1" sz="1216" kern="1200">
        <a:solidFill>
          <a:schemeClr val="tx1"/>
        </a:solidFill>
        <a:latin typeface="+mn-lt"/>
        <a:ea typeface="+mn-ea"/>
        <a:cs typeface="+mn-cs"/>
      </a:defRPr>
    </a:lvl8pPr>
    <a:lvl9pPr marL="3705113" algn="l" defTabSz="926278" rtl="0" eaLnBrk="1" latinLnBrk="0" hangingPunct="1">
      <a:defRPr kumimoji="1" sz="121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610D1-595C-CE50-3AE3-5258021C9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A0BD026-4C7E-A888-B205-90E7BC08D1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682875" y="1544638"/>
            <a:ext cx="3122613" cy="4162425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AA60120-0279-4E72-4B02-6A505125BC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94FA50-F621-3E51-635B-285D3DE886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2A4F6-7D1E-498F-A5B6-47DEE58CADA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6239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795781"/>
            <a:ext cx="6995160" cy="382016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763262"/>
            <a:ext cx="6172200" cy="2649219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49" indent="0" algn="ctr">
              <a:buNone/>
              <a:defRPr sz="1800"/>
            </a:lvl2pPr>
            <a:lvl3pPr marL="822898" indent="0" algn="ctr">
              <a:buNone/>
              <a:defRPr sz="1620"/>
            </a:lvl3pPr>
            <a:lvl4pPr marL="1234346" indent="0" algn="ctr">
              <a:buNone/>
              <a:defRPr sz="1440"/>
            </a:lvl4pPr>
            <a:lvl5pPr marL="1645792" indent="0" algn="ctr">
              <a:buNone/>
              <a:defRPr sz="1440"/>
            </a:lvl5pPr>
            <a:lvl6pPr marL="2057241" indent="0" algn="ctr">
              <a:buNone/>
              <a:defRPr sz="1440"/>
            </a:lvl6pPr>
            <a:lvl7pPr marL="2468689" indent="0" algn="ctr">
              <a:buNone/>
              <a:defRPr sz="1440"/>
            </a:lvl7pPr>
            <a:lvl8pPr marL="2880137" indent="0" algn="ctr">
              <a:buNone/>
              <a:defRPr sz="1440"/>
            </a:lvl8pPr>
            <a:lvl9pPr marL="3291586" indent="0" algn="ctr">
              <a:buNone/>
              <a:defRPr sz="14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6AD3-9100-4A55-A49C-81BA1E88AA3D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A4AD-6D34-4625-90EC-46109FE524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76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6AD3-9100-4A55-A49C-81BA1E88AA3D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A4AD-6D34-4625-90EC-46109FE524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473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10" y="584203"/>
            <a:ext cx="1774508" cy="929894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9" y="584203"/>
            <a:ext cx="5220653" cy="929894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6AD3-9100-4A55-A49C-81BA1E88AA3D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A4AD-6D34-4625-90EC-46109FE524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25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6AD3-9100-4A55-A49C-81BA1E88AA3D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A4AD-6D34-4625-90EC-46109FE524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26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500" y="2735588"/>
            <a:ext cx="7098030" cy="4564379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500" y="7343148"/>
            <a:ext cx="7098030" cy="2400299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898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346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792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241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689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137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586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6AD3-9100-4A55-A49C-81BA1E88AA3D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A4AD-6D34-4625-90EC-46109FE524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03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6" y="2921001"/>
            <a:ext cx="3497580" cy="69621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6" y="2921001"/>
            <a:ext cx="3497580" cy="69621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6AD3-9100-4A55-A49C-81BA1E88AA3D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A4AD-6D34-4625-90EC-46109FE524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754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8" y="584207"/>
            <a:ext cx="7098030" cy="212090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9" y="2689863"/>
            <a:ext cx="3481506" cy="1318259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49" indent="0">
              <a:buNone/>
              <a:defRPr sz="1800" b="1"/>
            </a:lvl2pPr>
            <a:lvl3pPr marL="822898" indent="0">
              <a:buNone/>
              <a:defRPr sz="1620" b="1"/>
            </a:lvl3pPr>
            <a:lvl4pPr marL="1234346" indent="0">
              <a:buNone/>
              <a:defRPr sz="1440" b="1"/>
            </a:lvl4pPr>
            <a:lvl5pPr marL="1645792" indent="0">
              <a:buNone/>
              <a:defRPr sz="1440" b="1"/>
            </a:lvl5pPr>
            <a:lvl6pPr marL="2057241" indent="0">
              <a:buNone/>
              <a:defRPr sz="1440" b="1"/>
            </a:lvl6pPr>
            <a:lvl7pPr marL="2468689" indent="0">
              <a:buNone/>
              <a:defRPr sz="1440" b="1"/>
            </a:lvl7pPr>
            <a:lvl8pPr marL="2880137" indent="0">
              <a:buNone/>
              <a:defRPr sz="1440" b="1"/>
            </a:lvl8pPr>
            <a:lvl9pPr marL="3291586" indent="0">
              <a:buNone/>
              <a:defRPr sz="14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9" y="4008123"/>
            <a:ext cx="3481506" cy="58953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6" y="2689863"/>
            <a:ext cx="3498652" cy="1318259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49" indent="0">
              <a:buNone/>
              <a:defRPr sz="1800" b="1"/>
            </a:lvl2pPr>
            <a:lvl3pPr marL="822898" indent="0">
              <a:buNone/>
              <a:defRPr sz="1620" b="1"/>
            </a:lvl3pPr>
            <a:lvl4pPr marL="1234346" indent="0">
              <a:buNone/>
              <a:defRPr sz="1440" b="1"/>
            </a:lvl4pPr>
            <a:lvl5pPr marL="1645792" indent="0">
              <a:buNone/>
              <a:defRPr sz="1440" b="1"/>
            </a:lvl5pPr>
            <a:lvl6pPr marL="2057241" indent="0">
              <a:buNone/>
              <a:defRPr sz="1440" b="1"/>
            </a:lvl6pPr>
            <a:lvl7pPr marL="2468689" indent="0">
              <a:buNone/>
              <a:defRPr sz="1440" b="1"/>
            </a:lvl7pPr>
            <a:lvl8pPr marL="2880137" indent="0">
              <a:buNone/>
              <a:defRPr sz="1440" b="1"/>
            </a:lvl8pPr>
            <a:lvl9pPr marL="3291586" indent="0">
              <a:buNone/>
              <a:defRPr sz="14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6" y="4008123"/>
            <a:ext cx="3498652" cy="58953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6AD3-9100-4A55-A49C-81BA1E88AA3D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A4AD-6D34-4625-90EC-46109FE524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475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6AD3-9100-4A55-A49C-81BA1E88AA3D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A4AD-6D34-4625-90EC-46109FE524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49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6AD3-9100-4A55-A49C-81BA1E88AA3D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A4AD-6D34-4625-90EC-46109FE524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664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60" y="731520"/>
            <a:ext cx="2654260" cy="256032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3" y="1579884"/>
            <a:ext cx="4166236" cy="7797800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60" y="3291844"/>
            <a:ext cx="2654260" cy="6098541"/>
          </a:xfrm>
        </p:spPr>
        <p:txBody>
          <a:bodyPr/>
          <a:lstStyle>
            <a:lvl1pPr marL="0" indent="0">
              <a:buNone/>
              <a:defRPr sz="1440"/>
            </a:lvl1pPr>
            <a:lvl2pPr marL="411449" indent="0">
              <a:buNone/>
              <a:defRPr sz="1260"/>
            </a:lvl2pPr>
            <a:lvl3pPr marL="822898" indent="0">
              <a:buNone/>
              <a:defRPr sz="1080"/>
            </a:lvl3pPr>
            <a:lvl4pPr marL="1234346" indent="0">
              <a:buNone/>
              <a:defRPr sz="900"/>
            </a:lvl4pPr>
            <a:lvl5pPr marL="1645792" indent="0">
              <a:buNone/>
              <a:defRPr sz="900"/>
            </a:lvl5pPr>
            <a:lvl6pPr marL="2057241" indent="0">
              <a:buNone/>
              <a:defRPr sz="900"/>
            </a:lvl6pPr>
            <a:lvl7pPr marL="2468689" indent="0">
              <a:buNone/>
              <a:defRPr sz="900"/>
            </a:lvl7pPr>
            <a:lvl8pPr marL="2880137" indent="0">
              <a:buNone/>
              <a:defRPr sz="900"/>
            </a:lvl8pPr>
            <a:lvl9pPr marL="3291586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6AD3-9100-4A55-A49C-81BA1E88AA3D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A4AD-6D34-4625-90EC-46109FE524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30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60" y="731520"/>
            <a:ext cx="2654260" cy="256032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3" y="1579884"/>
            <a:ext cx="4166236" cy="7797800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49" indent="0">
              <a:buNone/>
              <a:defRPr sz="2520"/>
            </a:lvl2pPr>
            <a:lvl3pPr marL="822898" indent="0">
              <a:buNone/>
              <a:defRPr sz="2160"/>
            </a:lvl3pPr>
            <a:lvl4pPr marL="1234346" indent="0">
              <a:buNone/>
              <a:defRPr sz="1800"/>
            </a:lvl4pPr>
            <a:lvl5pPr marL="1645792" indent="0">
              <a:buNone/>
              <a:defRPr sz="1800"/>
            </a:lvl5pPr>
            <a:lvl6pPr marL="2057241" indent="0">
              <a:buNone/>
              <a:defRPr sz="1800"/>
            </a:lvl6pPr>
            <a:lvl7pPr marL="2468689" indent="0">
              <a:buNone/>
              <a:defRPr sz="1800"/>
            </a:lvl7pPr>
            <a:lvl8pPr marL="2880137" indent="0">
              <a:buNone/>
              <a:defRPr sz="1800"/>
            </a:lvl8pPr>
            <a:lvl9pPr marL="3291586" indent="0">
              <a:buNone/>
              <a:defRPr sz="1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60" y="3291844"/>
            <a:ext cx="2654260" cy="6098541"/>
          </a:xfrm>
        </p:spPr>
        <p:txBody>
          <a:bodyPr/>
          <a:lstStyle>
            <a:lvl1pPr marL="0" indent="0">
              <a:buNone/>
              <a:defRPr sz="1440"/>
            </a:lvl1pPr>
            <a:lvl2pPr marL="411449" indent="0">
              <a:buNone/>
              <a:defRPr sz="1260"/>
            </a:lvl2pPr>
            <a:lvl3pPr marL="822898" indent="0">
              <a:buNone/>
              <a:defRPr sz="1080"/>
            </a:lvl3pPr>
            <a:lvl4pPr marL="1234346" indent="0">
              <a:buNone/>
              <a:defRPr sz="900"/>
            </a:lvl4pPr>
            <a:lvl5pPr marL="1645792" indent="0">
              <a:buNone/>
              <a:defRPr sz="900"/>
            </a:lvl5pPr>
            <a:lvl6pPr marL="2057241" indent="0">
              <a:buNone/>
              <a:defRPr sz="900"/>
            </a:lvl6pPr>
            <a:lvl7pPr marL="2468689" indent="0">
              <a:buNone/>
              <a:defRPr sz="900"/>
            </a:lvl7pPr>
            <a:lvl8pPr marL="2880137" indent="0">
              <a:buNone/>
              <a:defRPr sz="900"/>
            </a:lvl8pPr>
            <a:lvl9pPr marL="3291586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6AD3-9100-4A55-A49C-81BA1E88AA3D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A4AD-6D34-4625-90EC-46109FE524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796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6" y="584207"/>
            <a:ext cx="7098030" cy="2120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6" y="2921001"/>
            <a:ext cx="7098030" cy="696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6" y="10170164"/>
            <a:ext cx="185166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6AD3-9100-4A55-A49C-81BA1E88AA3D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6" y="10170164"/>
            <a:ext cx="277749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6" y="10170164"/>
            <a:ext cx="185166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BA4AD-6D34-4625-90EC-46109FE524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34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822898" rtl="0" eaLnBrk="1" latinLnBrk="0" hangingPunct="1">
        <a:lnSpc>
          <a:spcPct val="90000"/>
        </a:lnSpc>
        <a:spcBef>
          <a:spcPct val="0"/>
        </a:spcBef>
        <a:buNone/>
        <a:defRPr kumimoji="1"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25" indent="-205725" algn="l" defTabSz="822898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173" indent="-205725" algn="l" defTabSz="822898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621" indent="-205725" algn="l" defTabSz="822898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68" indent="-205725" algn="l" defTabSz="822898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517" indent="-205725" algn="l" defTabSz="822898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2965" indent="-205725" algn="l" defTabSz="822898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414" indent="-205725" algn="l" defTabSz="822898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5862" indent="-205725" algn="l" defTabSz="822898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309" indent="-205725" algn="l" defTabSz="822898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898" rtl="0" eaLnBrk="1" latinLnBrk="0" hangingPunct="1"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49" algn="l" defTabSz="822898" rtl="0" eaLnBrk="1" latinLnBrk="0" hangingPunct="1"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898" algn="l" defTabSz="822898" rtl="0" eaLnBrk="1" latinLnBrk="0" hangingPunct="1"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346" algn="l" defTabSz="822898" rtl="0" eaLnBrk="1" latinLnBrk="0" hangingPunct="1"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792" algn="l" defTabSz="822898" rtl="0" eaLnBrk="1" latinLnBrk="0" hangingPunct="1"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241" algn="l" defTabSz="822898" rtl="0" eaLnBrk="1" latinLnBrk="0" hangingPunct="1"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689" algn="l" defTabSz="822898" rtl="0" eaLnBrk="1" latinLnBrk="0" hangingPunct="1"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137" algn="l" defTabSz="822898" rtl="0" eaLnBrk="1" latinLnBrk="0" hangingPunct="1"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586" algn="l" defTabSz="822898" rtl="0" eaLnBrk="1" latinLnBrk="0" hangingPunct="1"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tmp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63935C-18DB-D277-C159-BC8974799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>
            <a:extLst>
              <a:ext uri="{FF2B5EF4-FFF2-40B4-BE49-F238E27FC236}">
                <a16:creationId xmlns:a16="http://schemas.microsoft.com/office/drawing/2014/main" id="{0ADD1F13-E8D2-CA2F-85BB-0A914A626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t="22802" r="5798" b="20741"/>
          <a:stretch>
            <a:fillRect/>
          </a:stretch>
        </p:blipFill>
        <p:spPr>
          <a:xfrm>
            <a:off x="4321804" y="2747097"/>
            <a:ext cx="807023" cy="314274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5E639D79-D570-1556-6E25-FB9300E78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444" y="277669"/>
            <a:ext cx="4009652" cy="1218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3099B70-C459-4B61-79E4-D5838C4F5FE6}"/>
              </a:ext>
            </a:extLst>
          </p:cNvPr>
          <p:cNvSpPr txBox="1"/>
          <p:nvPr/>
        </p:nvSpPr>
        <p:spPr>
          <a:xfrm>
            <a:off x="0" y="2"/>
            <a:ext cx="8229600" cy="293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04" b="1" dirty="0"/>
              <a:t>　　第</a:t>
            </a:r>
            <a:r>
              <a:rPr kumimoji="1" lang="en-US" altLang="ja-JP" sz="1304" b="1" dirty="0"/>
              <a:t>7</a:t>
            </a:r>
            <a:r>
              <a:rPr kumimoji="1" lang="ja-JP" altLang="en-US" sz="1304" b="1" dirty="0"/>
              <a:t>号　　　　　　　　　　　　　トレーニングスタジオ長谷　　　　　　　　　　令和</a:t>
            </a:r>
            <a:r>
              <a:rPr kumimoji="1" lang="en-US" altLang="ja-JP" sz="1304" b="1" dirty="0"/>
              <a:t>7</a:t>
            </a:r>
            <a:r>
              <a:rPr kumimoji="1" lang="ja-JP" altLang="en-US" sz="1304" b="1" dirty="0"/>
              <a:t>年</a:t>
            </a:r>
            <a:r>
              <a:rPr kumimoji="1" lang="en-US" altLang="ja-JP" sz="1304" b="1" dirty="0"/>
              <a:t>7</a:t>
            </a:r>
            <a:r>
              <a:rPr kumimoji="1" lang="ja-JP" altLang="en-US" sz="1304" b="1" dirty="0"/>
              <a:t>月</a:t>
            </a:r>
            <a:r>
              <a:rPr kumimoji="1" lang="en-US" altLang="ja-JP" sz="1304" b="1" dirty="0"/>
              <a:t>1</a:t>
            </a:r>
            <a:r>
              <a:rPr kumimoji="1" lang="ja-JP" altLang="en-US" sz="1304" b="1" dirty="0"/>
              <a:t>日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4D28549-0A88-F393-D6B7-868701D48CA0}"/>
              </a:ext>
            </a:extLst>
          </p:cNvPr>
          <p:cNvSpPr/>
          <p:nvPr/>
        </p:nvSpPr>
        <p:spPr>
          <a:xfrm>
            <a:off x="0" y="329320"/>
            <a:ext cx="4164016" cy="1170767"/>
          </a:xfrm>
          <a:prstGeom prst="rect">
            <a:avLst/>
          </a:prstGeom>
          <a:solidFill>
            <a:srgbClr val="FFFFCC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04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E7EAB6-B3E0-606E-2553-32BEEFE938E9}"/>
              </a:ext>
            </a:extLst>
          </p:cNvPr>
          <p:cNvSpPr txBox="1"/>
          <p:nvPr/>
        </p:nvSpPr>
        <p:spPr>
          <a:xfrm>
            <a:off x="55931" y="321763"/>
            <a:ext cx="4114799" cy="76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399" b="1" dirty="0">
                <a:solidFill>
                  <a:schemeClr val="accent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トレスタプレス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A2000F00-2624-4F67-BF71-A38E91BF8A27}"/>
              </a:ext>
            </a:extLst>
          </p:cNvPr>
          <p:cNvSpPr/>
          <p:nvPr/>
        </p:nvSpPr>
        <p:spPr>
          <a:xfrm>
            <a:off x="4170730" y="286582"/>
            <a:ext cx="4016365" cy="1228634"/>
          </a:xfrm>
          <a:prstGeom prst="roundRect">
            <a:avLst/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04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D71B4396-5362-2F04-4252-74B536879CC7}"/>
              </a:ext>
            </a:extLst>
          </p:cNvPr>
          <p:cNvSpPr/>
          <p:nvPr/>
        </p:nvSpPr>
        <p:spPr>
          <a:xfrm>
            <a:off x="44686" y="8862054"/>
            <a:ext cx="5918716" cy="2053071"/>
          </a:xfrm>
          <a:prstGeom prst="roundRect">
            <a:avLst/>
          </a:prstGeom>
          <a:noFill/>
          <a:ln>
            <a:solidFill>
              <a:srgbClr val="FF8C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04"/>
          </a:p>
        </p:txBody>
      </p:sp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FA1D78F5-A54A-456C-164E-95BBF897D2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340526"/>
              </p:ext>
            </p:extLst>
          </p:nvPr>
        </p:nvGraphicFramePr>
        <p:xfrm>
          <a:off x="556209" y="8962088"/>
          <a:ext cx="5302090" cy="1162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357">
                  <a:extLst>
                    <a:ext uri="{9D8B030D-6E8A-4147-A177-3AD203B41FA5}">
                      <a16:colId xmlns:a16="http://schemas.microsoft.com/office/drawing/2014/main" val="2077650727"/>
                    </a:ext>
                  </a:extLst>
                </a:gridCol>
                <a:gridCol w="1051949">
                  <a:extLst>
                    <a:ext uri="{9D8B030D-6E8A-4147-A177-3AD203B41FA5}">
                      <a16:colId xmlns:a16="http://schemas.microsoft.com/office/drawing/2014/main" val="903174865"/>
                    </a:ext>
                  </a:extLst>
                </a:gridCol>
                <a:gridCol w="1042487">
                  <a:extLst>
                    <a:ext uri="{9D8B030D-6E8A-4147-A177-3AD203B41FA5}">
                      <a16:colId xmlns:a16="http://schemas.microsoft.com/office/drawing/2014/main" val="1100324075"/>
                    </a:ext>
                  </a:extLst>
                </a:gridCol>
                <a:gridCol w="1074862">
                  <a:extLst>
                    <a:ext uri="{9D8B030D-6E8A-4147-A177-3AD203B41FA5}">
                      <a16:colId xmlns:a16="http://schemas.microsoft.com/office/drawing/2014/main" val="4035734436"/>
                    </a:ext>
                  </a:extLst>
                </a:gridCol>
                <a:gridCol w="1055435">
                  <a:extLst>
                    <a:ext uri="{9D8B030D-6E8A-4147-A177-3AD203B41FA5}">
                      <a16:colId xmlns:a16="http://schemas.microsoft.com/office/drawing/2014/main" val="2896123630"/>
                    </a:ext>
                  </a:extLst>
                </a:gridCol>
              </a:tblGrid>
              <a:tr h="26125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月</a:t>
                      </a:r>
                    </a:p>
                  </a:txBody>
                  <a:tcPr marL="78377" marR="78377" marT="39188" marB="391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火</a:t>
                      </a:r>
                    </a:p>
                  </a:txBody>
                  <a:tcPr marL="78377" marR="78377" marT="39188" marB="391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水</a:t>
                      </a:r>
                    </a:p>
                  </a:txBody>
                  <a:tcPr marL="78377" marR="78377" marT="39188" marB="391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木</a:t>
                      </a:r>
                    </a:p>
                  </a:txBody>
                  <a:tcPr marL="78377" marR="78377" marT="39188" marB="391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金</a:t>
                      </a:r>
                    </a:p>
                  </a:txBody>
                  <a:tcPr marL="78377" marR="78377" marT="39188" marB="391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999346"/>
                  </a:ext>
                </a:extLst>
              </a:tr>
              <a:tr h="43842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要支援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10:00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～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12:00</a:t>
                      </a:r>
                    </a:p>
                  </a:txBody>
                  <a:tcPr marL="78377" marR="78377" marT="39188" marB="391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要介護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9:00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～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12:00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78377" marR="78377" marT="39188" marB="391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要介護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9:00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～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12:00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78377" marR="78377" marT="39188" marB="391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要介護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9:00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～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12:00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78377" marR="78377" marT="39188" marB="391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要介護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9:00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～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12:00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78377" marR="78377" marT="39188" marB="391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418221"/>
                  </a:ext>
                </a:extLst>
              </a:tr>
              <a:tr h="4571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要支援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13:30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～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15:30</a:t>
                      </a:r>
                    </a:p>
                  </a:txBody>
                  <a:tcPr marL="78377" marR="78377" marT="39188" marB="391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要支援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13:30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～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15:30</a:t>
                      </a:r>
                    </a:p>
                  </a:txBody>
                  <a:tcPr marL="78377" marR="78377" marT="39188" marB="391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要支援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13:30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～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15:30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78377" marR="78377" marT="39188" marB="391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要支援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13:30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～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15:30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78377" marR="78377" marT="39188" marB="391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要支援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13:30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～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15:30</a:t>
                      </a:r>
                    </a:p>
                  </a:txBody>
                  <a:tcPr marL="78377" marR="78377" marT="39188" marB="391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571904"/>
                  </a:ext>
                </a:extLst>
              </a:tr>
            </a:tbl>
          </a:graphicData>
        </a:graphic>
      </p:graphicFrame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A80F6F1C-8D6D-A867-2E58-AE76B33566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762304"/>
              </p:ext>
            </p:extLst>
          </p:nvPr>
        </p:nvGraphicFramePr>
        <p:xfrm>
          <a:off x="82998" y="9207147"/>
          <a:ext cx="485192" cy="910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192">
                  <a:extLst>
                    <a:ext uri="{9D8B030D-6E8A-4147-A177-3AD203B41FA5}">
                      <a16:colId xmlns:a16="http://schemas.microsoft.com/office/drawing/2014/main" val="604977219"/>
                    </a:ext>
                  </a:extLst>
                </a:gridCol>
              </a:tblGrid>
              <a:tr h="45538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AM</a:t>
                      </a:r>
                    </a:p>
                  </a:txBody>
                  <a:tcPr marL="78377" marR="78377" marT="39188" marB="39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649840"/>
                  </a:ext>
                </a:extLst>
              </a:tr>
              <a:tr h="45538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/>
                        <a:t>PM</a:t>
                      </a:r>
                    </a:p>
                  </a:txBody>
                  <a:tcPr marL="78377" marR="78377" marT="39188" marB="39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354574"/>
                  </a:ext>
                </a:extLst>
              </a:tr>
            </a:tbl>
          </a:graphicData>
        </a:graphic>
      </p:graphicFrame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A3766CF-E400-A2B2-0F6B-25E575E564FC}"/>
              </a:ext>
            </a:extLst>
          </p:cNvPr>
          <p:cNvSpPr txBox="1"/>
          <p:nvPr/>
        </p:nvSpPr>
        <p:spPr>
          <a:xfrm>
            <a:off x="485183" y="10271884"/>
            <a:ext cx="511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長谷  七里ガ浜東  稲村ケ崎  極楽寺  坂ノ下  笹目町 </a:t>
            </a:r>
            <a:endParaRPr kumimoji="1" lang="en-US" altLang="ja-JP" sz="1200" b="1" dirty="0"/>
          </a:p>
          <a:p>
            <a:r>
              <a:rPr kumimoji="1" lang="ja-JP" altLang="en-US" sz="1200" b="1" dirty="0"/>
              <a:t> 由比ガ浜  材木座  大町  御成町  扇ガ谷  佐助  梶原（</a:t>
            </a:r>
            <a:r>
              <a:rPr kumimoji="1" lang="en-US" altLang="ja-JP" sz="1200" b="1" dirty="0"/>
              <a:t>2</a:t>
            </a:r>
            <a:r>
              <a:rPr kumimoji="1" lang="ja-JP" altLang="en-US" sz="1200" b="1" dirty="0"/>
              <a:t>～</a:t>
            </a:r>
            <a:r>
              <a:rPr kumimoji="1" lang="en-US" altLang="ja-JP" sz="1200" b="1" dirty="0"/>
              <a:t>5</a:t>
            </a:r>
            <a:r>
              <a:rPr kumimoji="1" lang="ja-JP" altLang="en-US" sz="1200" b="1" dirty="0"/>
              <a:t>丁目）</a:t>
            </a:r>
            <a:endParaRPr kumimoji="1" lang="en-US" altLang="ja-JP" sz="1200" b="1" dirty="0"/>
          </a:p>
          <a:p>
            <a:r>
              <a:rPr kumimoji="1" lang="ja-JP" altLang="en-US" sz="1200" b="1" dirty="0"/>
              <a:t> 常盤   笛田（</a:t>
            </a:r>
            <a:r>
              <a:rPr kumimoji="1" lang="en-US" altLang="ja-JP" sz="1200" b="1" dirty="0"/>
              <a:t>4</a:t>
            </a:r>
            <a:r>
              <a:rPr kumimoji="1" lang="ja-JP" altLang="en-US" sz="1200" b="1" dirty="0"/>
              <a:t>～</a:t>
            </a:r>
            <a:r>
              <a:rPr kumimoji="1" lang="en-US" altLang="ja-JP" sz="1200" b="1" dirty="0"/>
              <a:t>6</a:t>
            </a:r>
            <a:r>
              <a:rPr kumimoji="1" lang="ja-JP" altLang="en-US" sz="1200" b="1" dirty="0"/>
              <a:t>丁目）</a:t>
            </a:r>
            <a:r>
              <a:rPr kumimoji="1" lang="en-US" altLang="ja-JP" sz="1200" b="1" dirty="0"/>
              <a:t>※</a:t>
            </a:r>
            <a:r>
              <a:rPr kumimoji="1" lang="ja-JP" altLang="en-US" sz="1200" b="1" dirty="0"/>
              <a:t>その他の地域は応相談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CBF13EAC-A640-42C6-FC26-258AB25C8549}"/>
              </a:ext>
            </a:extLst>
          </p:cNvPr>
          <p:cNvSpPr/>
          <p:nvPr/>
        </p:nvSpPr>
        <p:spPr>
          <a:xfrm>
            <a:off x="49216" y="8868284"/>
            <a:ext cx="875920" cy="478592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42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740752-E308-0B03-CD27-68A487E94A43}"/>
              </a:ext>
            </a:extLst>
          </p:cNvPr>
          <p:cNvSpPr txBox="1"/>
          <p:nvPr/>
        </p:nvSpPr>
        <p:spPr>
          <a:xfrm>
            <a:off x="32837" y="8865684"/>
            <a:ext cx="1549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　 送迎</a:t>
            </a:r>
            <a:endParaRPr kumimoji="1" lang="en-US" altLang="ja-JP" sz="1200" b="1" dirty="0"/>
          </a:p>
          <a:p>
            <a:r>
              <a:rPr kumimoji="1" lang="ja-JP" altLang="en-US" sz="1200" b="1" dirty="0"/>
              <a:t>いたします</a:t>
            </a:r>
            <a:endParaRPr kumimoji="1" lang="en-US" altLang="ja-JP" sz="1200" b="1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2D4CD12-9CB2-995C-691E-23FBE9B0547E}"/>
              </a:ext>
            </a:extLst>
          </p:cNvPr>
          <p:cNvSpPr txBox="1"/>
          <p:nvPr/>
        </p:nvSpPr>
        <p:spPr>
          <a:xfrm>
            <a:off x="329069" y="10092675"/>
            <a:ext cx="2543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≪送迎範囲≫</a:t>
            </a:r>
          </a:p>
        </p:txBody>
      </p:sp>
      <p:sp>
        <p:nvSpPr>
          <p:cNvPr id="29" name="タイトル 1">
            <a:extLst>
              <a:ext uri="{FF2B5EF4-FFF2-40B4-BE49-F238E27FC236}">
                <a16:creationId xmlns:a16="http://schemas.microsoft.com/office/drawing/2014/main" id="{F18C193E-6B06-E37F-BE14-82F1A82D9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525760" y="487121"/>
            <a:ext cx="10337533" cy="1023043"/>
          </a:xfrm>
        </p:spPr>
        <p:txBody>
          <a:bodyPr>
            <a:normAutofit/>
          </a:bodyPr>
          <a:lstStyle/>
          <a:p>
            <a:r>
              <a:rPr lang="en-US" altLang="ja-JP" sz="2600" b="1" dirty="0">
                <a:solidFill>
                  <a:schemeClr val="accent2">
                    <a:lumMod val="50000"/>
                  </a:schemeClr>
                </a:solidFill>
                <a:latin typeface="Bradley Hand ITC" panose="03070402050302030203" pitchFamily="66" charset="0"/>
              </a:rPr>
              <a:t>TRAINING STUDIO</a:t>
            </a:r>
            <a:endParaRPr lang="ja-JP" altLang="en-US" sz="2600" dirty="0">
              <a:solidFill>
                <a:schemeClr val="accent2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30" name="字幕 2">
            <a:extLst>
              <a:ext uri="{FF2B5EF4-FFF2-40B4-BE49-F238E27FC236}">
                <a16:creationId xmlns:a16="http://schemas.microsoft.com/office/drawing/2014/main" id="{FBA1667A-4C98-D29B-CFFE-3FF3B27E55B6}"/>
              </a:ext>
            </a:extLst>
          </p:cNvPr>
          <p:cNvSpPr txBox="1">
            <a:spLocks/>
          </p:cNvSpPr>
          <p:nvPr/>
        </p:nvSpPr>
        <p:spPr>
          <a:xfrm>
            <a:off x="-922475" y="1055240"/>
            <a:ext cx="8807116" cy="518299"/>
          </a:xfrm>
          <a:prstGeom prst="rect">
            <a:avLst/>
          </a:prstGeom>
        </p:spPr>
        <p:txBody>
          <a:bodyPr vert="horz" lIns="91441" tIns="45720" rIns="91441" bIns="45720" rtlCol="0">
            <a:noAutofit/>
          </a:bodyPr>
          <a:lstStyle>
            <a:lvl1pPr marL="0" indent="0" algn="ctr" defTabSz="822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kumimoji="1"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60" indent="0" algn="ctr" defTabSz="82292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20" indent="0" algn="ctr" defTabSz="82292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kumimoji="1"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379" indent="0" algn="ctr" defTabSz="82292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kumimoji="1"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838" indent="0" algn="ctr" defTabSz="82292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kumimoji="1"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297" indent="0" algn="ctr" defTabSz="82292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kumimoji="1"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757" indent="0" algn="ctr" defTabSz="82292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kumimoji="1"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216" indent="0" algn="ctr" defTabSz="82292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kumimoji="1"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676" indent="0" algn="ctr" defTabSz="82292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kumimoji="1"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600" b="1" dirty="0">
                <a:solidFill>
                  <a:schemeClr val="accent2">
                    <a:lumMod val="50000"/>
                  </a:schemeClr>
                </a:solidFill>
                <a:latin typeface="Bradley Hand ITC" panose="03070402050302030203" pitchFamily="66" charset="0"/>
              </a:rPr>
              <a:t>  </a:t>
            </a:r>
            <a:r>
              <a:rPr lang="en-US" altLang="ja-JP" sz="2600" b="1" dirty="0">
                <a:solidFill>
                  <a:schemeClr val="accent2">
                    <a:lumMod val="50000"/>
                  </a:schemeClr>
                </a:solidFill>
                <a:latin typeface="Bradley Hand ITC" panose="03070402050302030203" pitchFamily="66" charset="0"/>
              </a:rPr>
              <a:t>HASE</a:t>
            </a:r>
            <a:endParaRPr lang="ja-JP" altLang="en-US" sz="2600" b="1" dirty="0">
              <a:solidFill>
                <a:schemeClr val="accent2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842106B2-E56D-A7D9-CBBE-DC49793DDD17}"/>
              </a:ext>
            </a:extLst>
          </p:cNvPr>
          <p:cNvSpPr/>
          <p:nvPr/>
        </p:nvSpPr>
        <p:spPr>
          <a:xfrm>
            <a:off x="6028677" y="8835408"/>
            <a:ext cx="2146067" cy="2079717"/>
          </a:xfrm>
          <a:prstGeom prst="roundRect">
            <a:avLst/>
          </a:prstGeom>
          <a:solidFill>
            <a:schemeClr val="bg1"/>
          </a:solidFill>
          <a:ln>
            <a:solidFill>
              <a:srgbClr val="FF8C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71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23BC8585-0955-46CB-F8CD-D2132D75B078}"/>
              </a:ext>
            </a:extLst>
          </p:cNvPr>
          <p:cNvSpPr txBox="1"/>
          <p:nvPr/>
        </p:nvSpPr>
        <p:spPr>
          <a:xfrm>
            <a:off x="6020307" y="9060953"/>
            <a:ext cx="32847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00" b="1" dirty="0">
                <a:solidFill>
                  <a:schemeClr val="accent2">
                    <a:lumMod val="75000"/>
                  </a:schemeClr>
                </a:solidFill>
              </a:rPr>
              <a:t>トレーニングスタジオ長谷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92ECA062-62AD-B793-0056-69B98F51240A}"/>
              </a:ext>
            </a:extLst>
          </p:cNvPr>
          <p:cNvSpPr txBox="1"/>
          <p:nvPr/>
        </p:nvSpPr>
        <p:spPr>
          <a:xfrm>
            <a:off x="6533541" y="8832862"/>
            <a:ext cx="1464157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1" dirty="0">
                <a:solidFill>
                  <a:schemeClr val="accent2">
                    <a:lumMod val="75000"/>
                  </a:schemeClr>
                </a:solidFill>
              </a:rPr>
              <a:t>〈</a:t>
            </a:r>
            <a:r>
              <a:rPr kumimoji="1" lang="ja-JP" altLang="en-US" sz="1401" dirty="0">
                <a:solidFill>
                  <a:schemeClr val="accent2">
                    <a:lumMod val="75000"/>
                  </a:schemeClr>
                </a:solidFill>
              </a:rPr>
              <a:t>発行元</a:t>
            </a:r>
            <a:r>
              <a:rPr kumimoji="1" lang="en-US" altLang="ja-JP" sz="1401" dirty="0">
                <a:solidFill>
                  <a:schemeClr val="accent2">
                    <a:lumMod val="75000"/>
                  </a:schemeClr>
                </a:solidFill>
              </a:rPr>
              <a:t>〉</a:t>
            </a:r>
            <a:endParaRPr kumimoji="1" lang="ja-JP" altLang="en-US" sz="140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399C04E3-6BE8-91FE-68F3-95E8F9F5C95E}"/>
              </a:ext>
            </a:extLst>
          </p:cNvPr>
          <p:cNvSpPr txBox="1"/>
          <p:nvPr/>
        </p:nvSpPr>
        <p:spPr>
          <a:xfrm>
            <a:off x="6030622" y="9262640"/>
            <a:ext cx="3901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事業所番号：</a:t>
            </a:r>
            <a:r>
              <a:rPr kumimoji="1" lang="en-US" altLang="ja-JP" sz="1200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1492100555</a:t>
            </a:r>
          </a:p>
          <a:p>
            <a:r>
              <a:rPr kumimoji="1" lang="ja-JP" altLang="en-US" sz="1200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　鎌倉市長谷</a:t>
            </a:r>
            <a:r>
              <a:rPr kumimoji="1" lang="en-US" altLang="ja-JP" sz="1200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2-10-41</a:t>
            </a:r>
          </a:p>
          <a:p>
            <a:r>
              <a:rPr kumimoji="1" lang="en-US" altLang="ja-JP" sz="1200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080-5927-0260</a:t>
            </a:r>
            <a:r>
              <a:rPr kumimoji="1" lang="ja-JP" altLang="en-US" sz="1200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（事務所直通）</a:t>
            </a:r>
            <a:endParaRPr kumimoji="1" lang="en-US" altLang="ja-JP" sz="1200" dirty="0">
              <a:solidFill>
                <a:schemeClr val="accent2">
                  <a:lumMod val="7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200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</a:t>
            </a:r>
            <a:r>
              <a:rPr kumimoji="1" lang="en-US" altLang="ja-JP" sz="1200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0467-73-7055</a:t>
            </a:r>
            <a:endParaRPr kumimoji="1" lang="ja-JP" altLang="en-US" sz="1200" dirty="0">
              <a:solidFill>
                <a:schemeClr val="accent2">
                  <a:lumMod val="7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6370D9A-2DF4-4889-68C0-4FC48800E9AC}"/>
              </a:ext>
            </a:extLst>
          </p:cNvPr>
          <p:cNvSpPr/>
          <p:nvPr/>
        </p:nvSpPr>
        <p:spPr>
          <a:xfrm>
            <a:off x="6293522" y="10062042"/>
            <a:ext cx="555024" cy="5541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71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879EA38-D2D9-1D3D-64A3-6B83BD49DD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2" t="37908" r="46951" b="25894"/>
          <a:stretch/>
        </p:blipFill>
        <p:spPr>
          <a:xfrm>
            <a:off x="6307850" y="10078059"/>
            <a:ext cx="526367" cy="528128"/>
          </a:xfrm>
          <a:prstGeom prst="rect">
            <a:avLst/>
          </a:prstGeom>
        </p:spPr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2D242BCB-CCCB-F1C8-B802-B856820C9281}"/>
              </a:ext>
            </a:extLst>
          </p:cNvPr>
          <p:cNvSpPr txBox="1"/>
          <p:nvPr/>
        </p:nvSpPr>
        <p:spPr>
          <a:xfrm>
            <a:off x="6562147" y="10722730"/>
            <a:ext cx="186263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1" dirty="0"/>
              <a:t>随時更新中です。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50660FF-5A8E-E13B-FD76-60F0648440E5}"/>
              </a:ext>
            </a:extLst>
          </p:cNvPr>
          <p:cNvSpPr/>
          <p:nvPr/>
        </p:nvSpPr>
        <p:spPr>
          <a:xfrm>
            <a:off x="7337688" y="10069929"/>
            <a:ext cx="561120" cy="5383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71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1D1F8E8-EBAC-FE63-229E-10F541438C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" b="10788"/>
          <a:stretch/>
        </p:blipFill>
        <p:spPr>
          <a:xfrm>
            <a:off x="7354384" y="10099074"/>
            <a:ext cx="515558" cy="482988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FDC6F93-E67D-C496-3256-CDFF69EF0BDD}"/>
              </a:ext>
            </a:extLst>
          </p:cNvPr>
          <p:cNvSpPr txBox="1"/>
          <p:nvPr/>
        </p:nvSpPr>
        <p:spPr>
          <a:xfrm>
            <a:off x="6020307" y="10586914"/>
            <a:ext cx="1203571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1" b="1" dirty="0"/>
              <a:t>インスタグラム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24BE1DA-1481-66A8-1874-66FE2EC51C83}"/>
              </a:ext>
            </a:extLst>
          </p:cNvPr>
          <p:cNvSpPr txBox="1"/>
          <p:nvPr/>
        </p:nvSpPr>
        <p:spPr>
          <a:xfrm>
            <a:off x="7265621" y="10582062"/>
            <a:ext cx="143123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1" b="1" dirty="0">
                <a:latin typeface="+mn-ea"/>
              </a:rPr>
              <a:t>YouTube</a:t>
            </a:r>
            <a:endParaRPr kumimoji="1" lang="ja-JP" altLang="en-US" sz="1051" b="1" dirty="0">
              <a:latin typeface="+mn-ea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B2AA923-7B2B-86C5-CA93-B6E96244EC4D}"/>
              </a:ext>
            </a:extLst>
          </p:cNvPr>
          <p:cNvSpPr/>
          <p:nvPr/>
        </p:nvSpPr>
        <p:spPr>
          <a:xfrm>
            <a:off x="21715" y="1521652"/>
            <a:ext cx="4172469" cy="7293167"/>
          </a:xfrm>
          <a:prstGeom prst="rect">
            <a:avLst/>
          </a:prstGeom>
          <a:noFill/>
          <a:ln cap="rnd">
            <a:solidFill>
              <a:srgbClr val="7030A0"/>
            </a:solidFill>
            <a:prstDash val="sysDash"/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7F1F650-8BEA-6EF8-BBF4-E52253BF0A58}"/>
              </a:ext>
            </a:extLst>
          </p:cNvPr>
          <p:cNvSpPr/>
          <p:nvPr/>
        </p:nvSpPr>
        <p:spPr>
          <a:xfrm>
            <a:off x="4223474" y="6312282"/>
            <a:ext cx="3975644" cy="1684239"/>
          </a:xfrm>
          <a:prstGeom prst="rect">
            <a:avLst/>
          </a:prstGeom>
          <a:noFill/>
          <a:ln cap="rnd">
            <a:solidFill>
              <a:srgbClr val="7030A0"/>
            </a:solidFill>
            <a:prstDash val="sysDash"/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E3039DE-C1C2-4979-AA4C-96192F1F174E}"/>
              </a:ext>
            </a:extLst>
          </p:cNvPr>
          <p:cNvSpPr/>
          <p:nvPr/>
        </p:nvSpPr>
        <p:spPr>
          <a:xfrm>
            <a:off x="4225284" y="1545461"/>
            <a:ext cx="3985313" cy="4752318"/>
          </a:xfrm>
          <a:prstGeom prst="rect">
            <a:avLst/>
          </a:prstGeom>
          <a:noFill/>
          <a:ln cap="rnd">
            <a:solidFill>
              <a:srgbClr val="7030A0"/>
            </a:solidFill>
            <a:prstDash val="sysDash"/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2C3DA54-93C6-F35F-DBE6-FA4C18DD9C4F}"/>
              </a:ext>
            </a:extLst>
          </p:cNvPr>
          <p:cNvSpPr txBox="1"/>
          <p:nvPr/>
        </p:nvSpPr>
        <p:spPr>
          <a:xfrm>
            <a:off x="7009566" y="1293152"/>
            <a:ext cx="3030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+mn-ea"/>
              </a:rPr>
              <a:t>管理者　西洋介</a:t>
            </a:r>
          </a:p>
        </p:txBody>
      </p:sp>
      <p:sp>
        <p:nvSpPr>
          <p:cNvPr id="37" name="テキスト ボックス 22">
            <a:extLst>
              <a:ext uri="{FF2B5EF4-FFF2-40B4-BE49-F238E27FC236}">
                <a16:creationId xmlns:a16="http://schemas.microsoft.com/office/drawing/2014/main" id="{AA978C18-D0E0-6DCA-5C4E-7114AEA6AE54}"/>
              </a:ext>
            </a:extLst>
          </p:cNvPr>
          <p:cNvSpPr txBox="1"/>
          <p:nvPr/>
        </p:nvSpPr>
        <p:spPr>
          <a:xfrm>
            <a:off x="4956034" y="1602255"/>
            <a:ext cx="30690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170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0" algn="l" defTabSz="457170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40" algn="l" defTabSz="457170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10" algn="l" defTabSz="457170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79" algn="l" defTabSz="457170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50" algn="l" defTabSz="457170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20" algn="l" defTabSz="457170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89" algn="l" defTabSz="457170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60" algn="l" defTabSz="457170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500" b="1" dirty="0">
                <a:solidFill>
                  <a:srgbClr val="FF8C00"/>
                </a:solidFill>
                <a:latin typeface="+mn-ea"/>
              </a:rPr>
              <a:t>〈</a:t>
            </a:r>
            <a:r>
              <a:rPr kumimoji="1" lang="ja-JP" altLang="en-US" sz="1500" b="1" dirty="0">
                <a:solidFill>
                  <a:srgbClr val="FF8C00"/>
                </a:solidFill>
                <a:latin typeface="+mn-ea"/>
              </a:rPr>
              <a:t>ポールウォーキング紹介</a:t>
            </a:r>
            <a:r>
              <a:rPr kumimoji="1" lang="en-US" altLang="ja-JP" sz="1500" b="1" dirty="0">
                <a:solidFill>
                  <a:srgbClr val="FF8C00"/>
                </a:solidFill>
                <a:latin typeface="+mn-ea"/>
              </a:rPr>
              <a:t>〉</a:t>
            </a:r>
            <a:endParaRPr kumimoji="1" lang="ja-JP" altLang="en-US" sz="1500" b="1" dirty="0">
              <a:solidFill>
                <a:srgbClr val="FF8C00"/>
              </a:solidFill>
              <a:latin typeface="+mn-ea"/>
            </a:endParaRPr>
          </a:p>
        </p:txBody>
      </p:sp>
      <p:sp>
        <p:nvSpPr>
          <p:cNvPr id="38" name="テキスト ボックス 22">
            <a:extLst>
              <a:ext uri="{FF2B5EF4-FFF2-40B4-BE49-F238E27FC236}">
                <a16:creationId xmlns:a16="http://schemas.microsoft.com/office/drawing/2014/main" id="{AA978C18-D0E0-6DCA-5C4E-7114AEA6AE54}"/>
              </a:ext>
            </a:extLst>
          </p:cNvPr>
          <p:cNvSpPr txBox="1"/>
          <p:nvPr/>
        </p:nvSpPr>
        <p:spPr>
          <a:xfrm>
            <a:off x="5428100" y="6292297"/>
            <a:ext cx="30690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170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0" algn="l" defTabSz="457170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40" algn="l" defTabSz="457170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10" algn="l" defTabSz="457170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79" algn="l" defTabSz="457170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50" algn="l" defTabSz="457170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20" algn="l" defTabSz="457170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89" algn="l" defTabSz="457170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60" algn="l" defTabSz="457170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500" b="1" dirty="0">
                <a:solidFill>
                  <a:srgbClr val="FF8C00"/>
                </a:solidFill>
                <a:latin typeface="+mn-ea"/>
              </a:rPr>
              <a:t>〈</a:t>
            </a:r>
            <a:r>
              <a:rPr kumimoji="1" lang="ja-JP" altLang="en-US" sz="1500" b="1" dirty="0">
                <a:solidFill>
                  <a:srgbClr val="FF8C00"/>
                </a:solidFill>
                <a:latin typeface="+mn-ea"/>
              </a:rPr>
              <a:t>マシン紹介</a:t>
            </a:r>
            <a:r>
              <a:rPr kumimoji="1" lang="en-US" altLang="ja-JP" sz="1500" b="1" dirty="0">
                <a:solidFill>
                  <a:srgbClr val="FF8C00"/>
                </a:solidFill>
                <a:latin typeface="+mn-ea"/>
              </a:rPr>
              <a:t>〉</a:t>
            </a:r>
            <a:endParaRPr kumimoji="1" lang="ja-JP" altLang="en-US" sz="1500" b="1" dirty="0">
              <a:solidFill>
                <a:srgbClr val="FF8C00"/>
              </a:solidFill>
              <a:latin typeface="+mn-ea"/>
            </a:endParaRPr>
          </a:p>
        </p:txBody>
      </p:sp>
      <p:pic>
        <p:nvPicPr>
          <p:cNvPr id="71" name="図 70">
            <a:extLst>
              <a:ext uri="{FF2B5EF4-FFF2-40B4-BE49-F238E27FC236}">
                <a16:creationId xmlns:a16="http://schemas.microsoft.com/office/drawing/2014/main" id="{D64027E1-57B4-AAF4-E452-EC37B19A31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8" r="26167" b="56784"/>
          <a:stretch/>
        </p:blipFill>
        <p:spPr>
          <a:xfrm>
            <a:off x="3190382" y="1568175"/>
            <a:ext cx="329155" cy="321717"/>
          </a:xfrm>
          <a:prstGeom prst="rect">
            <a:avLst/>
          </a:prstGeom>
        </p:spPr>
      </p:pic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BCE53862-904C-E45E-71AF-7BCB1B9A9E96}"/>
              </a:ext>
            </a:extLst>
          </p:cNvPr>
          <p:cNvSpPr txBox="1"/>
          <p:nvPr/>
        </p:nvSpPr>
        <p:spPr>
          <a:xfrm>
            <a:off x="3405293" y="1745313"/>
            <a:ext cx="1812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（看護師より）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A27021D9-320C-C238-9985-F35668D7B3BE}"/>
              </a:ext>
            </a:extLst>
          </p:cNvPr>
          <p:cNvSpPr txBox="1"/>
          <p:nvPr/>
        </p:nvSpPr>
        <p:spPr>
          <a:xfrm>
            <a:off x="5433433" y="6983870"/>
            <a:ext cx="2920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バーを握り、胸と背中を意識して肘を伸ばしたり曲げたりを繰り返し行います。</a:t>
            </a:r>
            <a:endParaRPr kumimoji="1" lang="en-US" altLang="ja-JP" sz="1000" dirty="0"/>
          </a:p>
          <a:p>
            <a:r>
              <a:rPr kumimoji="1" lang="ja-JP" altLang="en-US" sz="1000" dirty="0"/>
              <a:t>肩と背中の血流量を上げることにより、肩コリや五十肩の予防や姿勢改善につながります。</a:t>
            </a:r>
          </a:p>
        </p:txBody>
      </p:sp>
      <p:pic>
        <p:nvPicPr>
          <p:cNvPr id="75" name="図 74">
            <a:extLst>
              <a:ext uri="{FF2B5EF4-FFF2-40B4-BE49-F238E27FC236}">
                <a16:creationId xmlns:a16="http://schemas.microsoft.com/office/drawing/2014/main" id="{1FFC306D-069E-C921-A5B1-AB365A43CB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01814" y="6714332"/>
            <a:ext cx="1443557" cy="1082668"/>
          </a:xfrm>
          <a:prstGeom prst="rect">
            <a:avLst/>
          </a:prstGeom>
        </p:spPr>
      </p:pic>
      <p:sp>
        <p:nvSpPr>
          <p:cNvPr id="9" name="テキスト ボックス 22">
            <a:extLst>
              <a:ext uri="{FF2B5EF4-FFF2-40B4-BE49-F238E27FC236}">
                <a16:creationId xmlns:a16="http://schemas.microsoft.com/office/drawing/2014/main" id="{9CE7F6B4-6252-7098-C459-62E02B1396D1}"/>
              </a:ext>
            </a:extLst>
          </p:cNvPr>
          <p:cNvSpPr txBox="1"/>
          <p:nvPr/>
        </p:nvSpPr>
        <p:spPr>
          <a:xfrm>
            <a:off x="-17336" y="1602649"/>
            <a:ext cx="3970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170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0" algn="l" defTabSz="457170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40" algn="l" defTabSz="457170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10" algn="l" defTabSz="457170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79" algn="l" defTabSz="457170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50" algn="l" defTabSz="457170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20" algn="l" defTabSz="457170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89" algn="l" defTabSz="457170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60" algn="l" defTabSz="457170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b="1" dirty="0">
                <a:solidFill>
                  <a:srgbClr val="FF8C00"/>
                </a:solidFill>
                <a:latin typeface="+mn-ea"/>
              </a:rPr>
              <a:t>〈</a:t>
            </a:r>
            <a:r>
              <a:rPr kumimoji="1" lang="ja-JP" altLang="en-US" sz="1400" b="1" dirty="0">
                <a:solidFill>
                  <a:srgbClr val="FF8C00"/>
                </a:solidFill>
                <a:latin typeface="+mn-ea"/>
              </a:rPr>
              <a:t>正しい水分補給・水分摂取の重要性</a:t>
            </a:r>
            <a:r>
              <a:rPr kumimoji="1" lang="en-US" altLang="ja-JP" sz="1400" b="1" dirty="0">
                <a:solidFill>
                  <a:srgbClr val="FF8C00"/>
                </a:solidFill>
                <a:latin typeface="+mn-ea"/>
              </a:rPr>
              <a:t>〉</a:t>
            </a:r>
            <a:endParaRPr kumimoji="1" lang="ja-JP" altLang="en-US" sz="1400" b="1" dirty="0">
              <a:solidFill>
                <a:srgbClr val="FF8C00"/>
              </a:solidFill>
              <a:latin typeface="+mn-ea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F16043F-10FA-9165-9CCE-F2D9A34996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82" y="1891821"/>
            <a:ext cx="2868952" cy="1850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FE96A416-9E5D-E1D8-D7BA-E1DE4C82B8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89" y="4509204"/>
            <a:ext cx="2414785" cy="187546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1B262AB-2DA1-2C7D-E8CD-59895E166E8A}"/>
              </a:ext>
            </a:extLst>
          </p:cNvPr>
          <p:cNvSpPr txBox="1"/>
          <p:nvPr/>
        </p:nvSpPr>
        <p:spPr>
          <a:xfrm>
            <a:off x="2433670" y="5297506"/>
            <a:ext cx="16849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>
                <a:highlight>
                  <a:srgbClr val="FFFF00"/>
                </a:highlight>
              </a:rPr>
              <a:t>※</a:t>
            </a:r>
            <a:r>
              <a:rPr kumimoji="1" lang="ja-JP" altLang="en-US" sz="900" b="1" dirty="0">
                <a:highlight>
                  <a:srgbClr val="FFFF00"/>
                </a:highlight>
              </a:rPr>
              <a:t>腎臓病・心臓病などで水分を制限されている方は</a:t>
            </a:r>
            <a:endParaRPr kumimoji="1" lang="en-US" altLang="ja-JP" sz="900" b="1" dirty="0">
              <a:highlight>
                <a:srgbClr val="FFFF00"/>
              </a:highlight>
            </a:endParaRPr>
          </a:p>
          <a:p>
            <a:r>
              <a:rPr kumimoji="1" lang="ja-JP" altLang="en-US" sz="900" b="1" dirty="0">
                <a:highlight>
                  <a:srgbClr val="FFFF00"/>
                </a:highlight>
              </a:rPr>
              <a:t>医師の指示に従ってください。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A5E55E2-DC88-DCFA-92F3-60224C16A431}"/>
              </a:ext>
            </a:extLst>
          </p:cNvPr>
          <p:cNvSpPr txBox="1"/>
          <p:nvPr/>
        </p:nvSpPr>
        <p:spPr>
          <a:xfrm>
            <a:off x="180500" y="6360005"/>
            <a:ext cx="41724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ここで！食事からの水分補給のポイント３つお伝えしていきます。</a:t>
            </a:r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C57F46F9-4C70-0E8A-857E-F3696D432DE4}"/>
              </a:ext>
            </a:extLst>
          </p:cNvPr>
          <p:cNvSpPr/>
          <p:nvPr/>
        </p:nvSpPr>
        <p:spPr>
          <a:xfrm>
            <a:off x="78662" y="6605645"/>
            <a:ext cx="1256628" cy="1361463"/>
          </a:xfrm>
          <a:prstGeom prst="round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cap="rnd">
            <a:noFill/>
            <a:prstDash val="sysDash"/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619C1A4-8FE8-45E9-768B-FC1ACD8059E3}"/>
              </a:ext>
            </a:extLst>
          </p:cNvPr>
          <p:cNvSpPr txBox="1"/>
          <p:nvPr/>
        </p:nvSpPr>
        <p:spPr>
          <a:xfrm>
            <a:off x="230836" y="6668452"/>
            <a:ext cx="41724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/>
              <a:t>１日３食とる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6E0ECB4-148F-D035-D667-02EABA9AAF5B}"/>
              </a:ext>
            </a:extLst>
          </p:cNvPr>
          <p:cNvSpPr txBox="1"/>
          <p:nvPr/>
        </p:nvSpPr>
        <p:spPr>
          <a:xfrm>
            <a:off x="101432" y="6969563"/>
            <a:ext cx="1288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食事量が不足すると、食事からの水分摂取も少なくなります。</a:t>
            </a:r>
            <a:endParaRPr kumimoji="1" lang="en-US" altLang="ja-JP" sz="900" dirty="0"/>
          </a:p>
          <a:p>
            <a:r>
              <a:rPr kumimoji="1" lang="ja-JP" altLang="en-US" sz="900" dirty="0"/>
              <a:t>１日３食とることは、栄養補給とともに水分補給にもなります。</a:t>
            </a:r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99786F43-A8A4-5DFF-83C6-2C973A9FCFF9}"/>
              </a:ext>
            </a:extLst>
          </p:cNvPr>
          <p:cNvSpPr/>
          <p:nvPr/>
        </p:nvSpPr>
        <p:spPr>
          <a:xfrm>
            <a:off x="1494844" y="6625795"/>
            <a:ext cx="1256628" cy="136146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cap="rnd">
            <a:noFill/>
            <a:prstDash val="sysDash"/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35FB1DE8-D0AE-73BC-C133-6FF9A7EC243C}"/>
              </a:ext>
            </a:extLst>
          </p:cNvPr>
          <p:cNvSpPr/>
          <p:nvPr/>
        </p:nvSpPr>
        <p:spPr>
          <a:xfrm>
            <a:off x="2872865" y="6573217"/>
            <a:ext cx="1256628" cy="1404227"/>
          </a:xfrm>
          <a:prstGeom prst="round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cap="rnd">
            <a:noFill/>
            <a:prstDash val="sysDash"/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8368F21-F576-312F-05BF-03F84B2CCB78}"/>
              </a:ext>
            </a:extLst>
          </p:cNvPr>
          <p:cNvSpPr txBox="1"/>
          <p:nvPr/>
        </p:nvSpPr>
        <p:spPr>
          <a:xfrm>
            <a:off x="1537040" y="6677406"/>
            <a:ext cx="41724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/>
              <a:t>野菜を積極的にとる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DE9107C-F47A-DEFA-B42B-FC7391F6FA94}"/>
              </a:ext>
            </a:extLst>
          </p:cNvPr>
          <p:cNvSpPr txBox="1"/>
          <p:nvPr/>
        </p:nvSpPr>
        <p:spPr>
          <a:xfrm>
            <a:off x="1463105" y="6944219"/>
            <a:ext cx="1374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野菜は約</a:t>
            </a:r>
            <a:r>
              <a:rPr kumimoji="1" lang="en-US" altLang="ja-JP" sz="900" dirty="0"/>
              <a:t>90</a:t>
            </a:r>
            <a:r>
              <a:rPr kumimoji="1" lang="ja-JP" altLang="en-US" sz="900" dirty="0"/>
              <a:t>％が水分です。体の調子を整えるビタミンやミネラルも豊富に含んでいます。積極的にとっていきましょう。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C68AA73F-1340-6607-2362-D3F9749FC395}"/>
              </a:ext>
            </a:extLst>
          </p:cNvPr>
          <p:cNvSpPr txBox="1"/>
          <p:nvPr/>
        </p:nvSpPr>
        <p:spPr>
          <a:xfrm>
            <a:off x="2967534" y="6644135"/>
            <a:ext cx="417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/>
              <a:t>メニューに汁物を</a:t>
            </a:r>
            <a:endParaRPr kumimoji="1" lang="en-US" altLang="ja-JP" sz="900" b="1" dirty="0"/>
          </a:p>
          <a:p>
            <a:r>
              <a:rPr kumimoji="1" lang="ja-JP" altLang="en-US" sz="900" b="1" dirty="0"/>
              <a:t>取り入れる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C4A5F3E-2559-4F71-1A05-6C89605F241E}"/>
              </a:ext>
            </a:extLst>
          </p:cNvPr>
          <p:cNvSpPr txBox="1"/>
          <p:nvPr/>
        </p:nvSpPr>
        <p:spPr>
          <a:xfrm>
            <a:off x="2868594" y="6955473"/>
            <a:ext cx="1323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スープやみそ汁、おかゆなどの汁物は、水分供給源になりますので、１日１回食事に取り入れると良いでしょう。</a:t>
            </a:r>
            <a:endParaRPr kumimoji="1" lang="en-US" altLang="ja-JP" sz="900" dirty="0"/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A9818A9B-7B14-5870-7CA1-9A057390C0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2" t="1843" r="10119" b="4421"/>
          <a:stretch>
            <a:fillRect/>
          </a:stretch>
        </p:blipFill>
        <p:spPr>
          <a:xfrm>
            <a:off x="87028" y="7996521"/>
            <a:ext cx="961543" cy="818298"/>
          </a:xfrm>
          <a:prstGeom prst="rect">
            <a:avLst/>
          </a:prstGeom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D15B0229-A923-1570-510D-660505481083}"/>
              </a:ext>
            </a:extLst>
          </p:cNvPr>
          <p:cNvSpPr txBox="1"/>
          <p:nvPr/>
        </p:nvSpPr>
        <p:spPr>
          <a:xfrm>
            <a:off x="808499" y="8110886"/>
            <a:ext cx="34015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飲み物からだけではなく、食事からも水分摂取するよう心掛けていきましょう。</a:t>
            </a:r>
            <a:endParaRPr kumimoji="1" lang="en-US" altLang="ja-JP" sz="900" dirty="0"/>
          </a:p>
          <a:p>
            <a:r>
              <a:rPr kumimoji="1" lang="ja-JP" altLang="en-US" sz="900" dirty="0"/>
              <a:t>暑い夏の時期は熱中症に注意し、乗り越えていきましょう。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6DA6CC95-289A-55DD-55F5-91676326D7D0}"/>
              </a:ext>
            </a:extLst>
          </p:cNvPr>
          <p:cNvSpPr txBox="1"/>
          <p:nvPr/>
        </p:nvSpPr>
        <p:spPr>
          <a:xfrm>
            <a:off x="5884372" y="6669055"/>
            <a:ext cx="2314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【</a:t>
            </a:r>
            <a:r>
              <a:rPr kumimoji="1" lang="ja-JP" altLang="en-US" sz="1200" dirty="0"/>
              <a:t>チェストプレス</a:t>
            </a:r>
            <a:r>
              <a:rPr kumimoji="1" lang="en-US" altLang="ja-JP" sz="1200" dirty="0"/>
              <a:t>】</a:t>
            </a:r>
            <a:endParaRPr kumimoji="1" lang="ja-JP" altLang="en-US" sz="1200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A67F470-EA5A-9218-4639-DF17163A1117}"/>
              </a:ext>
            </a:extLst>
          </p:cNvPr>
          <p:cNvSpPr txBox="1"/>
          <p:nvPr/>
        </p:nvSpPr>
        <p:spPr>
          <a:xfrm>
            <a:off x="4146923" y="327670"/>
            <a:ext cx="42067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/>
              <a:t>盛夏の候、これから厳しい暑さが始まりますが、いかがお過ごしでしょうか？今年は例年よりも梅雨明けが早く、気温の上昇もあり夏の到来を感じています。日中の過ごし方が大切であり、熱中症予防の</a:t>
            </a:r>
            <a:endParaRPr kumimoji="1" lang="en-US" altLang="ja-JP" sz="1000" b="1" dirty="0"/>
          </a:p>
          <a:p>
            <a:r>
              <a:rPr kumimoji="1" lang="ja-JP" altLang="en-US" sz="1000" b="1" dirty="0"/>
              <a:t>対策として、涼しい場所でこまめな水分補給をしながら、自宅でも</a:t>
            </a:r>
            <a:endParaRPr kumimoji="1" lang="en-US" altLang="ja-JP" sz="1000" b="1" dirty="0"/>
          </a:p>
          <a:p>
            <a:r>
              <a:rPr kumimoji="1" lang="ja-JP" altLang="en-US" sz="1000" b="1" dirty="0"/>
              <a:t>ストレッチなどで身体を動かしていきましょう。</a:t>
            </a:r>
            <a:endParaRPr kumimoji="1" lang="en-US" altLang="ja-JP" sz="1000" b="1" dirty="0"/>
          </a:p>
          <a:p>
            <a:r>
              <a:rPr kumimoji="1" lang="ja-JP" altLang="en-US" sz="1000" b="1" dirty="0"/>
              <a:t>自宅でもできるストレッチなど知りたい方は、近くのスタッフにお聞きください。</a:t>
            </a: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C0A24855-AB59-15EC-2971-8F7C3F02050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187" y="4218433"/>
            <a:ext cx="1300452" cy="2056707"/>
          </a:xfrm>
          <a:prstGeom prst="rect">
            <a:avLst/>
          </a:prstGeom>
        </p:spPr>
      </p:pic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D3F85CD3-AC22-4A9F-271D-BD85CB57C1A4}"/>
              </a:ext>
            </a:extLst>
          </p:cNvPr>
          <p:cNvCxnSpPr>
            <a:cxnSpLocks/>
          </p:cNvCxnSpPr>
          <p:nvPr/>
        </p:nvCxnSpPr>
        <p:spPr>
          <a:xfrm flipH="1">
            <a:off x="4753879" y="4405177"/>
            <a:ext cx="54226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B6911721-4EAB-AB1E-E44D-82DF3EBB3145}"/>
              </a:ext>
            </a:extLst>
          </p:cNvPr>
          <p:cNvSpPr txBox="1"/>
          <p:nvPr/>
        </p:nvSpPr>
        <p:spPr>
          <a:xfrm>
            <a:off x="4167599" y="4326841"/>
            <a:ext cx="14960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/>
              <a:t>遠くをみる</a:t>
            </a:r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70CA15C6-78D3-7EBD-765C-D21EB9434327}"/>
              </a:ext>
            </a:extLst>
          </p:cNvPr>
          <p:cNvSpPr/>
          <p:nvPr/>
        </p:nvSpPr>
        <p:spPr>
          <a:xfrm>
            <a:off x="5082123" y="4923560"/>
            <a:ext cx="214016" cy="225157"/>
          </a:xfrm>
          <a:prstGeom prst="ellipse">
            <a:avLst/>
          </a:prstGeom>
          <a:noFill/>
          <a:ln w="127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6A295482-2231-B715-069F-EDC068BD33A3}"/>
              </a:ext>
            </a:extLst>
          </p:cNvPr>
          <p:cNvSpPr txBox="1"/>
          <p:nvPr/>
        </p:nvSpPr>
        <p:spPr>
          <a:xfrm>
            <a:off x="4410570" y="4914871"/>
            <a:ext cx="1496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/>
              <a:t>グリップは</a:t>
            </a:r>
            <a:endParaRPr kumimoji="1" lang="en-US" altLang="ja-JP" sz="700" b="1" dirty="0"/>
          </a:p>
          <a:p>
            <a:r>
              <a:rPr kumimoji="1" lang="ja-JP" altLang="en-US" sz="700" b="1" dirty="0"/>
              <a:t>軽く握る</a:t>
            </a: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2D0D0365-0C29-32F0-37D4-5345D95AA390}"/>
              </a:ext>
            </a:extLst>
          </p:cNvPr>
          <p:cNvCxnSpPr/>
          <p:nvPr/>
        </p:nvCxnSpPr>
        <p:spPr>
          <a:xfrm>
            <a:off x="5158612" y="5486400"/>
            <a:ext cx="0" cy="6378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868A91A1-55B0-36CB-D6DE-A5B123086CF4}"/>
              </a:ext>
            </a:extLst>
          </p:cNvPr>
          <p:cNvSpPr txBox="1"/>
          <p:nvPr/>
        </p:nvSpPr>
        <p:spPr>
          <a:xfrm>
            <a:off x="4261529" y="5565953"/>
            <a:ext cx="1496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/>
              <a:t>ポールは、</a:t>
            </a:r>
            <a:endParaRPr kumimoji="1" lang="en-US" altLang="ja-JP" sz="700" b="1" dirty="0"/>
          </a:p>
          <a:p>
            <a:r>
              <a:rPr kumimoji="1" lang="ja-JP" altLang="en-US" sz="700" b="1" dirty="0"/>
              <a:t>地面に対して垂直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81412FA-A69F-FC34-1397-E29F6A0AB152}"/>
              </a:ext>
            </a:extLst>
          </p:cNvPr>
          <p:cNvSpPr txBox="1"/>
          <p:nvPr/>
        </p:nvSpPr>
        <p:spPr>
          <a:xfrm>
            <a:off x="5634532" y="5046210"/>
            <a:ext cx="14960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/>
              <a:t>姿勢を起こす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489FDA9-7E3B-173C-3393-517B65589466}"/>
              </a:ext>
            </a:extLst>
          </p:cNvPr>
          <p:cNvSpPr txBox="1"/>
          <p:nvPr/>
        </p:nvSpPr>
        <p:spPr>
          <a:xfrm>
            <a:off x="4173007" y="1847008"/>
            <a:ext cx="410287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両手に専用ポールを持って歩く全身運動です。</a:t>
            </a:r>
            <a:endParaRPr kumimoji="1" lang="en-US" altLang="ja-JP" sz="1100" dirty="0"/>
          </a:p>
          <a:p>
            <a:r>
              <a:rPr kumimoji="1" lang="ja-JP" altLang="en-US" sz="1100" dirty="0"/>
              <a:t>ポールを使うことで全身の筋肉を刺激し、普通のウォーキングよりもエネルギー消費量が増加します。</a:t>
            </a:r>
            <a:endParaRPr kumimoji="1" lang="en-US" altLang="ja-JP" sz="1100" dirty="0"/>
          </a:p>
          <a:p>
            <a:r>
              <a:rPr kumimoji="1" lang="ja-JP" altLang="en-US" sz="1100" dirty="0"/>
              <a:t>また</a:t>
            </a:r>
            <a:r>
              <a:rPr kumimoji="1" lang="en-US" altLang="ja-JP" sz="1100" dirty="0"/>
              <a:t>2</a:t>
            </a:r>
            <a:r>
              <a:rPr kumimoji="1" lang="ja-JP" altLang="en-US" sz="1100" dirty="0"/>
              <a:t>本のポールを持つことで安全に歩くことができ転倒予防にもなります。</a:t>
            </a:r>
          </a:p>
        </p:txBody>
      </p:sp>
      <p:sp>
        <p:nvSpPr>
          <p:cNvPr id="32" name="思考の吹き出し: 雲形 31">
            <a:extLst>
              <a:ext uri="{FF2B5EF4-FFF2-40B4-BE49-F238E27FC236}">
                <a16:creationId xmlns:a16="http://schemas.microsoft.com/office/drawing/2014/main" id="{06803C55-120B-E149-BD8A-802006AB4BCB}"/>
              </a:ext>
            </a:extLst>
          </p:cNvPr>
          <p:cNvSpPr/>
          <p:nvPr/>
        </p:nvSpPr>
        <p:spPr>
          <a:xfrm rot="21432290">
            <a:off x="6282399" y="4175753"/>
            <a:ext cx="1923047" cy="2085653"/>
          </a:xfrm>
          <a:prstGeom prst="cloudCallout">
            <a:avLst>
              <a:gd name="adj1" fmla="val -76371"/>
              <a:gd name="adj2" fmla="val -37739"/>
            </a:avLst>
          </a:prstGeom>
          <a:noFill/>
          <a:ln cap="rnd">
            <a:solidFill>
              <a:srgbClr val="FF8C00"/>
            </a:solidFill>
            <a:prstDash val="solid"/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D02D87B-3002-F577-77AA-BEB3C09EF185}"/>
              </a:ext>
            </a:extLst>
          </p:cNvPr>
          <p:cNvSpPr txBox="1"/>
          <p:nvPr/>
        </p:nvSpPr>
        <p:spPr>
          <a:xfrm>
            <a:off x="6454313" y="4480665"/>
            <a:ext cx="16590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ポールウォーキングは誰でも気軽に始められる健康増進方法です。正しい姿勢で、ポールを使い、楽しく歩くことで、心身共に健康な生活を送ることができます。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FBFAEED9-8B60-BCC0-EAC2-DC9B2849C57E}"/>
              </a:ext>
            </a:extLst>
          </p:cNvPr>
          <p:cNvSpPr txBox="1"/>
          <p:nvPr/>
        </p:nvSpPr>
        <p:spPr>
          <a:xfrm>
            <a:off x="65153" y="3780881"/>
            <a:ext cx="3805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</a:rPr>
              <a:t>１日に必要な水分量は約</a:t>
            </a:r>
            <a:r>
              <a:rPr kumimoji="1" lang="en-US" altLang="ja-JP" sz="1200" b="1" dirty="0">
                <a:solidFill>
                  <a:srgbClr val="FF0000"/>
                </a:solidFill>
              </a:rPr>
              <a:t>2500ml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と言われています。起床時などこまめに飲む習慣をつけていきましょう。</a:t>
            </a:r>
            <a:endParaRPr kumimoji="1" lang="ja-JP" altLang="en-US" sz="1200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7C485E89-DAF7-1E5A-3878-1C40E81FD63C}"/>
              </a:ext>
            </a:extLst>
          </p:cNvPr>
          <p:cNvSpPr txBox="1"/>
          <p:nvPr/>
        </p:nvSpPr>
        <p:spPr>
          <a:xfrm>
            <a:off x="44686" y="4181963"/>
            <a:ext cx="3985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※</a:t>
            </a:r>
            <a:r>
              <a:rPr kumimoji="1" lang="ja-JP" altLang="en-US" sz="1400" dirty="0"/>
              <a:t>喉が渇く前に水分摂取を！！</a:t>
            </a: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A10A68EF-5895-0756-621B-68CC883730C1}"/>
              </a:ext>
            </a:extLst>
          </p:cNvPr>
          <p:cNvSpPr/>
          <p:nvPr/>
        </p:nvSpPr>
        <p:spPr>
          <a:xfrm>
            <a:off x="4480399" y="3061371"/>
            <a:ext cx="1488758" cy="552987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EE83B5C5-B122-8C47-F95E-323702265BBF}"/>
              </a:ext>
            </a:extLst>
          </p:cNvPr>
          <p:cNvSpPr/>
          <p:nvPr/>
        </p:nvSpPr>
        <p:spPr>
          <a:xfrm>
            <a:off x="6267905" y="3647870"/>
            <a:ext cx="1496085" cy="524143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DC4DF795-110F-39D3-79FE-0D5C7F2BA3EF}"/>
              </a:ext>
            </a:extLst>
          </p:cNvPr>
          <p:cNvSpPr/>
          <p:nvPr/>
        </p:nvSpPr>
        <p:spPr>
          <a:xfrm>
            <a:off x="6217940" y="3052337"/>
            <a:ext cx="1489375" cy="539492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07B57288-D712-3C96-DEAF-6DA21B88AEFE}"/>
              </a:ext>
            </a:extLst>
          </p:cNvPr>
          <p:cNvSpPr/>
          <p:nvPr/>
        </p:nvSpPr>
        <p:spPr>
          <a:xfrm>
            <a:off x="4513494" y="3655871"/>
            <a:ext cx="1496085" cy="49633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C8044EB-1DCF-1FC1-AB02-73597C3A2FAC}"/>
              </a:ext>
            </a:extLst>
          </p:cNvPr>
          <p:cNvSpPr txBox="1"/>
          <p:nvPr/>
        </p:nvSpPr>
        <p:spPr>
          <a:xfrm>
            <a:off x="4510566" y="3199080"/>
            <a:ext cx="1466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ふらつき転倒予防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AC2F5A9-D2C9-7512-4C0F-6B4EB8BA3D7D}"/>
              </a:ext>
            </a:extLst>
          </p:cNvPr>
          <p:cNvSpPr txBox="1"/>
          <p:nvPr/>
        </p:nvSpPr>
        <p:spPr>
          <a:xfrm>
            <a:off x="4468998" y="3766745"/>
            <a:ext cx="1558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関節への負担を軽減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EAA6C84-BC78-C5F9-BA8A-4C6C81887AA0}"/>
              </a:ext>
            </a:extLst>
          </p:cNvPr>
          <p:cNvSpPr txBox="1"/>
          <p:nvPr/>
        </p:nvSpPr>
        <p:spPr>
          <a:xfrm>
            <a:off x="6486472" y="3197145"/>
            <a:ext cx="1558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姿勢を改善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585DB47C-D89D-FCAE-4B88-731DB00ABA80}"/>
              </a:ext>
            </a:extLst>
          </p:cNvPr>
          <p:cNvSpPr txBox="1"/>
          <p:nvPr/>
        </p:nvSpPr>
        <p:spPr>
          <a:xfrm>
            <a:off x="6315765" y="3706302"/>
            <a:ext cx="1899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エネルギー消費量</a:t>
            </a:r>
            <a:endParaRPr kumimoji="1" lang="en-US" altLang="ja-JP" sz="1200" dirty="0"/>
          </a:p>
          <a:p>
            <a:r>
              <a:rPr kumimoji="1" lang="ja-JP" altLang="en-US" sz="1200" dirty="0"/>
              <a:t>            の増加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9517814-09CF-639F-3E6A-489A04925419}"/>
              </a:ext>
            </a:extLst>
          </p:cNvPr>
          <p:cNvSpPr/>
          <p:nvPr/>
        </p:nvSpPr>
        <p:spPr>
          <a:xfrm>
            <a:off x="4223303" y="8020102"/>
            <a:ext cx="3975644" cy="807298"/>
          </a:xfrm>
          <a:prstGeom prst="rect">
            <a:avLst/>
          </a:prstGeom>
          <a:noFill/>
          <a:ln cap="rnd">
            <a:solidFill>
              <a:srgbClr val="7030A0"/>
            </a:solidFill>
            <a:prstDash val="sysDash"/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3" name="テキスト ボックス 22">
            <a:extLst>
              <a:ext uri="{FF2B5EF4-FFF2-40B4-BE49-F238E27FC236}">
                <a16:creationId xmlns:a16="http://schemas.microsoft.com/office/drawing/2014/main" id="{9F2ECCFC-4CBA-079C-0C5C-DF48390770EE}"/>
              </a:ext>
            </a:extLst>
          </p:cNvPr>
          <p:cNvSpPr txBox="1"/>
          <p:nvPr/>
        </p:nvSpPr>
        <p:spPr>
          <a:xfrm>
            <a:off x="5120448" y="8000909"/>
            <a:ext cx="3069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170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0" algn="l" defTabSz="457170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40" algn="l" defTabSz="457170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10" algn="l" defTabSz="457170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79" algn="l" defTabSz="457170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50" algn="l" defTabSz="457170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20" algn="l" defTabSz="457170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89" algn="l" defTabSz="457170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60" algn="l" defTabSz="457170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b="1" dirty="0">
                <a:solidFill>
                  <a:srgbClr val="FF0000"/>
                </a:solidFill>
                <a:latin typeface="+mn-ea"/>
              </a:rPr>
              <a:t>〈</a:t>
            </a:r>
            <a:r>
              <a:rPr kumimoji="1" lang="ja-JP" altLang="en-US" sz="1400" b="1" dirty="0">
                <a:solidFill>
                  <a:srgbClr val="FF0000"/>
                </a:solidFill>
                <a:latin typeface="+mn-ea"/>
              </a:rPr>
              <a:t>夏季休業のお知らせ</a:t>
            </a:r>
            <a:r>
              <a:rPr kumimoji="1" lang="en-US" altLang="ja-JP" sz="1400" b="1" dirty="0">
                <a:solidFill>
                  <a:srgbClr val="FF0000"/>
                </a:solidFill>
                <a:latin typeface="+mn-ea"/>
              </a:rPr>
              <a:t>〉</a:t>
            </a:r>
            <a:endParaRPr kumimoji="1" lang="ja-JP" altLang="en-US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E768FD27-B2AE-6E2C-A30B-70DD98D5007A}"/>
              </a:ext>
            </a:extLst>
          </p:cNvPr>
          <p:cNvSpPr txBox="1"/>
          <p:nvPr/>
        </p:nvSpPr>
        <p:spPr>
          <a:xfrm>
            <a:off x="4240644" y="8243462"/>
            <a:ext cx="403523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トレーニングスタジオ長谷は施設修繕及び機器メンテナンスのため</a:t>
            </a:r>
            <a:r>
              <a:rPr kumimoji="1" lang="ja-JP" altLang="en-US" sz="1050" b="1" dirty="0">
                <a:solidFill>
                  <a:srgbClr val="FF0000"/>
                </a:solidFill>
              </a:rPr>
              <a:t>令和</a:t>
            </a:r>
            <a:r>
              <a:rPr kumimoji="1" lang="en-US" altLang="ja-JP" sz="1050" b="1" dirty="0">
                <a:solidFill>
                  <a:srgbClr val="FF0000"/>
                </a:solidFill>
              </a:rPr>
              <a:t>7</a:t>
            </a:r>
            <a:r>
              <a:rPr kumimoji="1" lang="ja-JP" altLang="en-US" sz="1050" b="1" dirty="0">
                <a:solidFill>
                  <a:srgbClr val="FF0000"/>
                </a:solidFill>
              </a:rPr>
              <a:t>年</a:t>
            </a:r>
            <a:r>
              <a:rPr kumimoji="1" lang="en-US" altLang="ja-JP" sz="1050" b="1" dirty="0">
                <a:solidFill>
                  <a:srgbClr val="FF0000"/>
                </a:solidFill>
              </a:rPr>
              <a:t>8</a:t>
            </a:r>
            <a:r>
              <a:rPr kumimoji="1" lang="ja-JP" altLang="en-US" sz="1050" b="1" dirty="0">
                <a:solidFill>
                  <a:srgbClr val="FF0000"/>
                </a:solidFill>
              </a:rPr>
              <a:t>月</a:t>
            </a:r>
            <a:r>
              <a:rPr kumimoji="1" lang="en-US" altLang="ja-JP" sz="1050" b="1" dirty="0">
                <a:solidFill>
                  <a:srgbClr val="FF0000"/>
                </a:solidFill>
              </a:rPr>
              <a:t>8</a:t>
            </a:r>
            <a:r>
              <a:rPr kumimoji="1" lang="ja-JP" altLang="en-US" sz="1050" b="1" dirty="0">
                <a:solidFill>
                  <a:srgbClr val="FF0000"/>
                </a:solidFill>
              </a:rPr>
              <a:t>日（金）</a:t>
            </a:r>
            <a:r>
              <a:rPr kumimoji="1" lang="ja-JP" altLang="en-US" sz="1050" dirty="0"/>
              <a:t>は臨時休業させていただきます。</a:t>
            </a:r>
            <a:endParaRPr kumimoji="1" lang="en-US" altLang="ja-JP" sz="1050" dirty="0"/>
          </a:p>
          <a:p>
            <a:r>
              <a:rPr kumimoji="1" lang="ja-JP" altLang="en-US" sz="1050" dirty="0"/>
              <a:t>何卒よろしくお願い申し上げます。</a:t>
            </a:r>
            <a:endParaRPr kumimoji="1" lang="en-US" altLang="ja-JP" sz="1050" dirty="0"/>
          </a:p>
        </p:txBody>
      </p:sp>
    </p:spTree>
    <p:extLst>
      <p:ext uri="{BB962C8B-B14F-4D97-AF65-F5344CB8AC3E}">
        <p14:creationId xmlns:p14="http://schemas.microsoft.com/office/powerpoint/2010/main" val="1698746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cap="rnd">
          <a:solidFill>
            <a:srgbClr val="FF8C00"/>
          </a:solidFill>
          <a:prstDash val="sysDash"/>
          <a:round/>
        </a:ln>
      </a:spPr>
      <a:bodyPr rtlCol="0" anchor="ctr"/>
      <a:lstStyle>
        <a:defPPr algn="ctr">
          <a:defRPr kumimoji="1" dirty="0"/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4618</TotalTime>
  <Words>660</Words>
  <Application>Microsoft Office PowerPoint</Application>
  <PresentationFormat>B4 (JIS) 257x364 mm</PresentationFormat>
  <Paragraphs>92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HG丸ｺﾞｼｯｸM-PRO</vt:lpstr>
      <vt:lpstr>游ゴシック</vt:lpstr>
      <vt:lpstr>Arial</vt:lpstr>
      <vt:lpstr>Bradley Hand ITC</vt:lpstr>
      <vt:lpstr>Calibri</vt:lpstr>
      <vt:lpstr>Calibri Light</vt:lpstr>
      <vt:lpstr>Office テーマ</vt:lpstr>
      <vt:lpstr>TRAINING STUDIO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C-02H</dc:creator>
  <cp:lastModifiedBy>C-02H</cp:lastModifiedBy>
  <cp:revision>258</cp:revision>
  <cp:lastPrinted>2025-06-24T04:49:15Z</cp:lastPrinted>
  <dcterms:created xsi:type="dcterms:W3CDTF">2024-12-11T06:14:59Z</dcterms:created>
  <dcterms:modified xsi:type="dcterms:W3CDTF">2025-06-24T05:01:54Z</dcterms:modified>
</cp:coreProperties>
</file>